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7" r:id="rId2"/>
    <p:sldId id="258" r:id="rId3"/>
    <p:sldId id="256" r:id="rId4"/>
    <p:sldId id="278" r:id="rId5"/>
    <p:sldId id="280" r:id="rId6"/>
    <p:sldId id="279" r:id="rId7"/>
    <p:sldId id="281" r:id="rId8"/>
    <p:sldId id="282" r:id="rId9"/>
    <p:sldId id="283" r:id="rId10"/>
    <p:sldId id="285" r:id="rId11"/>
    <p:sldId id="284" r:id="rId12"/>
    <p:sldId id="287" r:id="rId13"/>
    <p:sldId id="302" r:id="rId14"/>
    <p:sldId id="286" r:id="rId15"/>
    <p:sldId id="288" r:id="rId16"/>
    <p:sldId id="261" r:id="rId17"/>
    <p:sldId id="289" r:id="rId18"/>
    <p:sldId id="296" r:id="rId19"/>
    <p:sldId id="301" r:id="rId20"/>
    <p:sldId id="290" r:id="rId21"/>
    <p:sldId id="291" r:id="rId22"/>
    <p:sldId id="297" r:id="rId23"/>
    <p:sldId id="298" r:id="rId24"/>
    <p:sldId id="299" r:id="rId25"/>
    <p:sldId id="300" r:id="rId26"/>
    <p:sldId id="292" r:id="rId27"/>
    <p:sldId id="293" r:id="rId28"/>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CC00FF"/>
    <a:srgbClr val="FFFFFF"/>
    <a:srgbClr val="008E40"/>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58" autoAdjust="0"/>
    <p:restoredTop sz="91899" autoAdjust="0"/>
  </p:normalViewPr>
  <p:slideViewPr>
    <p:cSldViewPr>
      <p:cViewPr varScale="1">
        <p:scale>
          <a:sx n="59" d="100"/>
          <a:sy n="59" d="100"/>
        </p:scale>
        <p:origin x="1380" y="5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tiff>
</file>

<file path=ppt/media/image11.tiff>
</file>

<file path=ppt/media/image12.tiff>
</file>

<file path=ppt/media/image13.tiff>
</file>

<file path=ppt/media/image14.tiff>
</file>

<file path=ppt/media/image15.jpg>
</file>

<file path=ppt/media/image16.tif>
</file>

<file path=ppt/media/image17.tif>
</file>

<file path=ppt/media/image18.png>
</file>

<file path=ppt/media/image19.tif>
</file>

<file path=ppt/media/image2.png>
</file>

<file path=ppt/media/image20.jpe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tif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01526DA8-C9DC-4A24-97CC-FCAC01E1ACD3}" type="datetimeFigureOut">
              <a:rPr lang="en-US" smtClean="0"/>
              <a:t>11/5/2018</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00D8B113-B7AE-4D3F-9084-82F34BDDB08F}" type="slidenum">
              <a:rPr lang="en-US" smtClean="0"/>
              <a:t>‹#›</a:t>
            </a:fld>
            <a:endParaRPr lang="en-US"/>
          </a:p>
        </p:txBody>
      </p:sp>
    </p:spTree>
    <p:extLst>
      <p:ext uri="{BB962C8B-B14F-4D97-AF65-F5344CB8AC3E}">
        <p14:creationId xmlns:p14="http://schemas.microsoft.com/office/powerpoint/2010/main" val="2169155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nature.com/articles/nature12477#s1"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isogg.org/wiki/Base_pair" TargetMode="External"/><Relationship Id="rId2" Type="http://schemas.openxmlformats.org/officeDocument/2006/relationships/slide" Target="../slides/slide21.xml"/><Relationship Id="rId1" Type="http://schemas.openxmlformats.org/officeDocument/2006/relationships/notesMaster" Target="../notesMasters/notesMaster1.xml"/><Relationship Id="rId5" Type="http://schemas.openxmlformats.org/officeDocument/2006/relationships/hyperlink" Target="https://isogg.org/wiki/Genetic_distance" TargetMode="External"/><Relationship Id="rId4" Type="http://schemas.openxmlformats.org/officeDocument/2006/relationships/hyperlink" Target="https://isogg.org/wiki/CentiMorgan"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nature.com/articles/nature12477#s1"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Cancer mutations are a mixed bag.</a:t>
            </a:r>
          </a:p>
          <a:p>
            <a:r>
              <a:rPr lang="en-US" dirty="0"/>
              <a:t>Despite the fact that all cancers are thought to result from somatic mutation — mutations in any cell in the body excluding the germ cells — relatively little is known about the processes of mutation involved. </a:t>
            </a:r>
          </a:p>
        </p:txBody>
      </p:sp>
      <p:sp>
        <p:nvSpPr>
          <p:cNvPr id="4" name="Slide Number Placeholder 3"/>
          <p:cNvSpPr>
            <a:spLocks noGrp="1"/>
          </p:cNvSpPr>
          <p:nvPr>
            <p:ph type="sldNum" sz="quarter" idx="5"/>
          </p:nvPr>
        </p:nvSpPr>
        <p:spPr/>
        <p:txBody>
          <a:bodyPr/>
          <a:lstStyle/>
          <a:p>
            <a:fld id="{00D8B113-B7AE-4D3F-9084-82F34BDDB08F}" type="slidenum">
              <a:rPr lang="en-US" smtClean="0"/>
              <a:t>3</a:t>
            </a:fld>
            <a:endParaRPr lang="en-US"/>
          </a:p>
        </p:txBody>
      </p:sp>
    </p:spTree>
    <p:extLst>
      <p:ext uri="{BB962C8B-B14F-4D97-AF65-F5344CB8AC3E}">
        <p14:creationId xmlns:p14="http://schemas.microsoft.com/office/powerpoint/2010/main" val="17174053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pattern</a:t>
            </a:r>
            <a:r>
              <a:rPr lang="en-US" baseline="0" dirty="0"/>
              <a:t> of C&gt;T mutation within Signature 2 is very well define with a preference for </a:t>
            </a:r>
          </a:p>
          <a:p>
            <a:r>
              <a:rPr lang="en-US" baseline="0" dirty="0"/>
              <a:t>5’ position being a T base</a:t>
            </a:r>
          </a:p>
          <a:p>
            <a:r>
              <a:rPr lang="en-US" baseline="0" dirty="0"/>
              <a:t>3’ position being a A/T base</a:t>
            </a:r>
          </a:p>
          <a:p>
            <a:r>
              <a:rPr lang="en-US" baseline="0" dirty="0"/>
              <a:t>Within Breast Cancer, a Rainfall plot allows for easy visualization of unique and localized clusters of such mutations: </a:t>
            </a:r>
            <a:r>
              <a:rPr lang="en-US" baseline="0" dirty="0" err="1"/>
              <a:t>Kataegis</a:t>
            </a:r>
            <a:endParaRPr lang="en-US" dirty="0"/>
          </a:p>
        </p:txBody>
      </p:sp>
      <p:sp>
        <p:nvSpPr>
          <p:cNvPr id="4" name="Slide Number Placeholder 3"/>
          <p:cNvSpPr>
            <a:spLocks noGrp="1"/>
          </p:cNvSpPr>
          <p:nvPr>
            <p:ph type="sldNum" sz="quarter" idx="10"/>
          </p:nvPr>
        </p:nvSpPr>
        <p:spPr/>
        <p:txBody>
          <a:bodyPr/>
          <a:lstStyle/>
          <a:p>
            <a:fld id="{00D8B113-B7AE-4D3F-9084-82F34BDDB08F}" type="slidenum">
              <a:rPr lang="en-US" smtClean="0"/>
              <a:t>14</a:t>
            </a:fld>
            <a:endParaRPr lang="en-US"/>
          </a:p>
        </p:txBody>
      </p:sp>
    </p:spTree>
    <p:extLst>
      <p:ext uri="{BB962C8B-B14F-4D97-AF65-F5344CB8AC3E}">
        <p14:creationId xmlns:p14="http://schemas.microsoft.com/office/powerpoint/2010/main" val="24481715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D8B113-B7AE-4D3F-9084-82F34BDDB08F}" type="slidenum">
              <a:rPr lang="en-US" smtClean="0"/>
              <a:t>15</a:t>
            </a:fld>
            <a:endParaRPr lang="en-US"/>
          </a:p>
        </p:txBody>
      </p:sp>
    </p:spTree>
    <p:extLst>
      <p:ext uri="{BB962C8B-B14F-4D97-AF65-F5344CB8AC3E}">
        <p14:creationId xmlns:p14="http://schemas.microsoft.com/office/powerpoint/2010/main" val="513449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Each signature is displayed according to the 96 substitution classification defined by the substitution class and sequence context immediately 3′ and 5′ to the mutated base. The probability bars for the six types of substitutions are displayed in different </a:t>
            </a:r>
            <a:r>
              <a:rPr lang="en-US" sz="1200" b="0" i="0" kern="1200" dirty="0" err="1">
                <a:solidFill>
                  <a:schemeClr val="tx1"/>
                </a:solidFill>
                <a:effectLst/>
                <a:latin typeface="+mn-lt"/>
                <a:ea typeface="+mn-ea"/>
                <a:cs typeface="+mn-cs"/>
              </a:rPr>
              <a:t>colours</a:t>
            </a:r>
            <a:r>
              <a:rPr lang="en-US" sz="1200" b="0" i="0" kern="1200" dirty="0">
                <a:solidFill>
                  <a:schemeClr val="tx1"/>
                </a:solidFill>
                <a:effectLst/>
                <a:latin typeface="+mn-lt"/>
                <a:ea typeface="+mn-ea"/>
                <a:cs typeface="+mn-cs"/>
              </a:rPr>
              <a:t>. The mutation types are on the horizontal axes, whereas vertical axes depict the percentage of mutations attributed to a specific mutation type. All mutational signatures are displayed on the basis of the trinucleotide frequency of the human genome. A higher resolution of each panel is found respectively in </a:t>
            </a:r>
            <a:r>
              <a:rPr lang="en-US" sz="1200" b="0" i="0" u="none" strike="noStrike" kern="1200" dirty="0">
                <a:solidFill>
                  <a:schemeClr val="tx1"/>
                </a:solidFill>
                <a:effectLst/>
                <a:latin typeface="+mn-lt"/>
                <a:ea typeface="+mn-ea"/>
                <a:cs typeface="+mn-cs"/>
                <a:hlinkClick r:id="rId3"/>
              </a:rPr>
              <a:t>Supplementary Figs 2–23</a:t>
            </a:r>
            <a:r>
              <a:rPr lang="en-US" sz="1200" b="0" i="0" kern="1200" dirty="0">
                <a:solidFill>
                  <a:schemeClr val="tx1"/>
                </a:solidFill>
                <a:effectLst/>
                <a:latin typeface="+mn-lt"/>
                <a:ea typeface="+mn-ea"/>
                <a:cs typeface="+mn-cs"/>
              </a:rPr>
              <a:t>. Asterisk indicates mutation type exceeding 20%.</a:t>
            </a:r>
            <a:endParaRPr lang="en-US" dirty="0"/>
          </a:p>
        </p:txBody>
      </p:sp>
      <p:sp>
        <p:nvSpPr>
          <p:cNvPr id="4" name="Slide Number Placeholder 3"/>
          <p:cNvSpPr>
            <a:spLocks noGrp="1"/>
          </p:cNvSpPr>
          <p:nvPr>
            <p:ph type="sldNum" sz="quarter" idx="5"/>
          </p:nvPr>
        </p:nvSpPr>
        <p:spPr/>
        <p:txBody>
          <a:bodyPr/>
          <a:lstStyle/>
          <a:p>
            <a:fld id="{00D8B113-B7AE-4D3F-9084-82F34BDDB08F}" type="slidenum">
              <a:rPr lang="en-US" smtClean="0"/>
              <a:t>17</a:t>
            </a:fld>
            <a:endParaRPr lang="en-US"/>
          </a:p>
        </p:txBody>
      </p:sp>
    </p:spTree>
    <p:extLst>
      <p:ext uri="{BB962C8B-B14F-4D97-AF65-F5344CB8AC3E}">
        <p14:creationId xmlns:p14="http://schemas.microsoft.com/office/powerpoint/2010/main" val="36272879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Cancer types are ordered alphabetically as columns whereas mutational signatures are displayed as rows. ‘Other’ indicates mutational signatures for which we were not able to perform validation or for which validation failed (Supplementary Figs 24–28). Prevalence in cancer samples indicates the percentage of samples from our data set of 7,042 cancers in which the signature contributed significant number of somatic mutations. For most signatures, significant number of mutations in a sample is defined as more than 100 substitutions or more than 25% of all mutations in that sample. MMR, mismatch repair.</a:t>
            </a:r>
          </a:p>
        </p:txBody>
      </p:sp>
      <p:sp>
        <p:nvSpPr>
          <p:cNvPr id="4" name="Slide Number Placeholder 3"/>
          <p:cNvSpPr>
            <a:spLocks noGrp="1"/>
          </p:cNvSpPr>
          <p:nvPr>
            <p:ph type="sldNum" sz="quarter" idx="5"/>
          </p:nvPr>
        </p:nvSpPr>
        <p:spPr/>
        <p:txBody>
          <a:bodyPr/>
          <a:lstStyle/>
          <a:p>
            <a:fld id="{00D8B113-B7AE-4D3F-9084-82F34BDDB08F}" type="slidenum">
              <a:rPr lang="en-US" smtClean="0"/>
              <a:t>20</a:t>
            </a:fld>
            <a:endParaRPr lang="en-US"/>
          </a:p>
        </p:txBody>
      </p:sp>
    </p:spTree>
    <p:extLst>
      <p:ext uri="{BB962C8B-B14F-4D97-AF65-F5344CB8AC3E}">
        <p14:creationId xmlns:p14="http://schemas.microsoft.com/office/powerpoint/2010/main" val="91581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bar </a:t>
            </a:r>
          </a:p>
          <a:p>
            <a:endParaRPr lang="en-US" dirty="0"/>
          </a:p>
          <a:p>
            <a:r>
              <a:rPr lang="en-US" sz="1200" b="0" i="0" kern="1200" dirty="0">
                <a:solidFill>
                  <a:schemeClr val="tx1"/>
                </a:solidFill>
                <a:effectLst/>
                <a:latin typeface="+mn-lt"/>
                <a:ea typeface="+mn-ea"/>
                <a:cs typeface="+mn-cs"/>
              </a:rPr>
              <a:t>A </a:t>
            </a:r>
            <a:r>
              <a:rPr lang="en-US" sz="1200" b="1" i="0" kern="1200" dirty="0" err="1">
                <a:solidFill>
                  <a:schemeClr val="tx1"/>
                </a:solidFill>
                <a:effectLst/>
                <a:latin typeface="+mn-lt"/>
                <a:ea typeface="+mn-ea"/>
                <a:cs typeface="+mn-cs"/>
              </a:rPr>
              <a:t>megabase</a:t>
            </a:r>
            <a:r>
              <a:rPr lang="en-US" sz="1200" b="0" i="0" kern="1200" dirty="0">
                <a:solidFill>
                  <a:schemeClr val="tx1"/>
                </a:solidFill>
                <a:effectLst/>
                <a:latin typeface="+mn-lt"/>
                <a:ea typeface="+mn-ea"/>
                <a:cs typeface="+mn-cs"/>
              </a:rPr>
              <a:t> is a term used in genetics to measure the length (number of </a:t>
            </a:r>
            <a:r>
              <a:rPr lang="en-US" sz="1200" b="0" i="0" u="none" strike="noStrike" kern="1200" dirty="0">
                <a:solidFill>
                  <a:schemeClr val="tx1"/>
                </a:solidFill>
                <a:effectLst/>
                <a:latin typeface="+mn-lt"/>
                <a:ea typeface="+mn-ea"/>
                <a:cs typeface="+mn-cs"/>
                <a:hlinkClick r:id="rId3" tooltip="Base pair"/>
              </a:rPr>
              <a:t>base pairs</a:t>
            </a:r>
            <a:r>
              <a:rPr lang="en-US" sz="1200" b="0" i="0" kern="1200" dirty="0">
                <a:solidFill>
                  <a:schemeClr val="tx1"/>
                </a:solidFill>
                <a:effectLst/>
                <a:latin typeface="+mn-lt"/>
                <a:ea typeface="+mn-ea"/>
                <a:cs typeface="+mn-cs"/>
              </a:rPr>
              <a:t>) of a genome segment. </a:t>
            </a:r>
            <a:r>
              <a:rPr lang="en-US" sz="1200" b="0" i="0" kern="1200" dirty="0" err="1">
                <a:solidFill>
                  <a:schemeClr val="tx1"/>
                </a:solidFill>
                <a:effectLst/>
                <a:latin typeface="+mn-lt"/>
                <a:ea typeface="+mn-ea"/>
                <a:cs typeface="+mn-cs"/>
              </a:rPr>
              <a:t>Megabases</a:t>
            </a:r>
            <a:r>
              <a:rPr lang="en-US" sz="1200" b="0" i="0" kern="1200" dirty="0">
                <a:solidFill>
                  <a:schemeClr val="tx1"/>
                </a:solidFill>
                <a:effectLst/>
                <a:latin typeface="+mn-lt"/>
                <a:ea typeface="+mn-ea"/>
                <a:cs typeface="+mn-cs"/>
              </a:rPr>
              <a:t> measure the physical distance of a genome region whereas a </a:t>
            </a:r>
            <a:r>
              <a:rPr lang="en-US" sz="1200" b="0" i="0" u="none" strike="noStrike" kern="1200" dirty="0" err="1">
                <a:solidFill>
                  <a:schemeClr val="tx1"/>
                </a:solidFill>
                <a:effectLst/>
                <a:latin typeface="+mn-lt"/>
                <a:ea typeface="+mn-ea"/>
                <a:cs typeface="+mn-cs"/>
                <a:hlinkClick r:id="rId4" tooltip="CentiMorgan"/>
              </a:rPr>
              <a:t>centiMorgan</a:t>
            </a:r>
            <a:r>
              <a:rPr lang="en-US" sz="1200" b="0" i="0" kern="1200" dirty="0">
                <a:solidFill>
                  <a:schemeClr val="tx1"/>
                </a:solidFill>
                <a:effectLst/>
                <a:latin typeface="+mn-lt"/>
                <a:ea typeface="+mn-ea"/>
                <a:cs typeface="+mn-cs"/>
              </a:rPr>
              <a:t> is used to measure the </a:t>
            </a:r>
            <a:r>
              <a:rPr lang="en-US" sz="1200" b="0" i="0" u="none" strike="noStrike" kern="1200" dirty="0">
                <a:solidFill>
                  <a:schemeClr val="tx1"/>
                </a:solidFill>
                <a:effectLst/>
                <a:latin typeface="+mn-lt"/>
                <a:ea typeface="+mn-ea"/>
                <a:cs typeface="+mn-cs"/>
                <a:hlinkClick r:id="rId5" tooltip="Genetic distance"/>
              </a:rPr>
              <a:t>genetic distance</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1 Mb = 1,000,000 bases = 1 </a:t>
            </a:r>
            <a:r>
              <a:rPr lang="en-US" sz="1200" b="0" i="0" kern="1200" dirty="0" err="1">
                <a:solidFill>
                  <a:schemeClr val="tx1"/>
                </a:solidFill>
                <a:effectLst/>
                <a:latin typeface="+mn-lt"/>
                <a:ea typeface="+mn-ea"/>
                <a:cs typeface="+mn-cs"/>
              </a:rPr>
              <a:t>Megabase</a:t>
            </a:r>
            <a:endParaRPr lang="en-US" sz="1200" b="0" i="0" kern="1200" dirty="0">
              <a:solidFill>
                <a:schemeClr val="tx1"/>
              </a:solidFill>
              <a:effectLst/>
              <a:latin typeface="+mn-lt"/>
              <a:ea typeface="+mn-ea"/>
              <a:cs typeface="+mn-cs"/>
            </a:endParaRPr>
          </a:p>
          <a:p>
            <a:r>
              <a:rPr lang="en-US" dirty="0"/>
              <a:t>represents a typical selected sample from the respective cancer type and the vertical axis denotes the number of mutations per </a:t>
            </a:r>
            <a:r>
              <a:rPr lang="en-US" dirty="0" err="1"/>
              <a:t>megabase</a:t>
            </a:r>
            <a:r>
              <a:rPr lang="en-US" dirty="0"/>
              <a:t>. Contributions across all cancer samples could be found in Supplementary Figs 29–58.</a:t>
            </a:r>
          </a:p>
        </p:txBody>
      </p:sp>
      <p:sp>
        <p:nvSpPr>
          <p:cNvPr id="4" name="Slide Number Placeholder 3"/>
          <p:cNvSpPr>
            <a:spLocks noGrp="1"/>
          </p:cNvSpPr>
          <p:nvPr>
            <p:ph type="sldNum" sz="quarter" idx="5"/>
          </p:nvPr>
        </p:nvSpPr>
        <p:spPr/>
        <p:txBody>
          <a:bodyPr/>
          <a:lstStyle/>
          <a:p>
            <a:fld id="{00D8B113-B7AE-4D3F-9084-82F34BDDB08F}" type="slidenum">
              <a:rPr lang="en-US" smtClean="0"/>
              <a:t>21</a:t>
            </a:fld>
            <a:endParaRPr lang="en-US"/>
          </a:p>
        </p:txBody>
      </p:sp>
    </p:spTree>
    <p:extLst>
      <p:ext uri="{BB962C8B-B14F-4D97-AF65-F5344CB8AC3E}">
        <p14:creationId xmlns:p14="http://schemas.microsoft.com/office/powerpoint/2010/main" val="2385212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Supplementary Figure 32. Contributions of the signatures of mutational processes operative in breast cancer. Samples are displayed on the horizontal axis, sorted in descending order based on the numbers of somatic mutations per </a:t>
            </a:r>
            <a:r>
              <a:rPr lang="en-US" dirty="0" err="1"/>
              <a:t>megabase</a:t>
            </a:r>
            <a:r>
              <a:rPr lang="en-US" dirty="0"/>
              <a:t> found in each sample. </a:t>
            </a:r>
          </a:p>
        </p:txBody>
      </p:sp>
      <p:sp>
        <p:nvSpPr>
          <p:cNvPr id="4" name="Slide Number Placeholder 3"/>
          <p:cNvSpPr>
            <a:spLocks noGrp="1"/>
          </p:cNvSpPr>
          <p:nvPr>
            <p:ph type="sldNum" sz="quarter" idx="5"/>
          </p:nvPr>
        </p:nvSpPr>
        <p:spPr/>
        <p:txBody>
          <a:bodyPr/>
          <a:lstStyle/>
          <a:p>
            <a:fld id="{00D8B113-B7AE-4D3F-9084-82F34BDDB08F}" type="slidenum">
              <a:rPr lang="en-US" smtClean="0"/>
              <a:t>23</a:t>
            </a:fld>
            <a:endParaRPr lang="en-US"/>
          </a:p>
        </p:txBody>
      </p:sp>
    </p:spTree>
    <p:extLst>
      <p:ext uri="{BB962C8B-B14F-4D97-AF65-F5344CB8AC3E}">
        <p14:creationId xmlns:p14="http://schemas.microsoft.com/office/powerpoint/2010/main" val="6192730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Mutations are shown according to the 192 mutation classification incorporating the substitution type, the sequence context immediately 5′ and 3′ to the mutated base and whether the mutated pyrimidine is on the transcribed or </a:t>
            </a:r>
            <a:r>
              <a:rPr lang="en-US" sz="1200" b="0" i="0" kern="1200" dirty="0" err="1">
                <a:solidFill>
                  <a:schemeClr val="tx1"/>
                </a:solidFill>
                <a:effectLst/>
                <a:latin typeface="+mn-lt"/>
                <a:ea typeface="+mn-ea"/>
                <a:cs typeface="+mn-cs"/>
              </a:rPr>
              <a:t>untranscribed</a:t>
            </a:r>
            <a:r>
              <a:rPr lang="en-US" sz="1200" b="0" i="0" kern="1200" dirty="0">
                <a:solidFill>
                  <a:schemeClr val="tx1"/>
                </a:solidFill>
                <a:effectLst/>
                <a:latin typeface="+mn-lt"/>
                <a:ea typeface="+mn-ea"/>
                <a:cs typeface="+mn-cs"/>
              </a:rPr>
              <a:t> strand. The mutation types are displayed on the horizontal axis, whereas the vertical axis depicts the percentage of mutations attributed to a specific mutation type. A higher resolution version of all mutational signatures with strong transcriptional strand bias is found respectively in </a:t>
            </a:r>
            <a:r>
              <a:rPr lang="en-US" sz="1200" b="0" i="0" u="none" strike="noStrike" kern="1200" dirty="0">
                <a:solidFill>
                  <a:schemeClr val="tx1"/>
                </a:solidFill>
                <a:effectLst/>
                <a:latin typeface="+mn-lt"/>
                <a:ea typeface="+mn-ea"/>
                <a:cs typeface="+mn-cs"/>
                <a:hlinkClick r:id="rId3"/>
              </a:rPr>
              <a:t>Supplementary Figs 89–95</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00D8B113-B7AE-4D3F-9084-82F34BDDB08F}" type="slidenum">
              <a:rPr lang="en-US" smtClean="0"/>
              <a:t>26</a:t>
            </a:fld>
            <a:endParaRPr lang="en-US"/>
          </a:p>
        </p:txBody>
      </p:sp>
    </p:spTree>
    <p:extLst>
      <p:ext uri="{BB962C8B-B14F-4D97-AF65-F5344CB8AC3E}">
        <p14:creationId xmlns:p14="http://schemas.microsoft.com/office/powerpoint/2010/main" val="23335156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these ‘rainfall’ plots represents an individual cancer sample in which each dot represents a single somatic mutation ordered on the horizontal axis according to its position in the human genome. The vertical axis denotes the genomic distance of each mutation from the previous mutation. Arrowheads indicate clusters of mutations in </a:t>
            </a:r>
            <a:r>
              <a:rPr lang="en-US" dirty="0" err="1"/>
              <a:t>kataegis</a:t>
            </a:r>
            <a:r>
              <a:rPr lang="en-US" dirty="0"/>
              <a:t>.</a:t>
            </a:r>
          </a:p>
        </p:txBody>
      </p:sp>
      <p:sp>
        <p:nvSpPr>
          <p:cNvPr id="4" name="Slide Number Placeholder 3"/>
          <p:cNvSpPr>
            <a:spLocks noGrp="1"/>
          </p:cNvSpPr>
          <p:nvPr>
            <p:ph type="sldNum" sz="quarter" idx="5"/>
          </p:nvPr>
        </p:nvSpPr>
        <p:spPr/>
        <p:txBody>
          <a:bodyPr/>
          <a:lstStyle/>
          <a:p>
            <a:fld id="{00D8B113-B7AE-4D3F-9084-82F34BDDB08F}" type="slidenum">
              <a:rPr lang="en-US" smtClean="0"/>
              <a:t>27</a:t>
            </a:fld>
            <a:endParaRPr lang="en-US"/>
          </a:p>
        </p:txBody>
      </p:sp>
    </p:spTree>
    <p:extLst>
      <p:ext uri="{BB962C8B-B14F-4D97-AF65-F5344CB8AC3E}">
        <p14:creationId xmlns:p14="http://schemas.microsoft.com/office/powerpoint/2010/main" val="826121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Mutations to promote survival of Cancer Cells.</a:t>
            </a:r>
          </a:p>
          <a:p>
            <a:r>
              <a:rPr lang="en-US" dirty="0"/>
              <a:t>Better chances for Cancer Cells to</a:t>
            </a:r>
            <a:r>
              <a:rPr lang="en-US" baseline="0" dirty="0"/>
              <a:t> survive, vs. normal cells around them.</a:t>
            </a:r>
          </a:p>
          <a:p>
            <a:r>
              <a:rPr lang="en-US" baseline="0" dirty="0"/>
              <a:t>Drivers Mutations are the obvious ones.</a:t>
            </a:r>
          </a:p>
          <a:p>
            <a:r>
              <a:rPr lang="en-US" baseline="0" dirty="0"/>
              <a:t>Another way to promote Cancer Cell survival is through Epigenetics “on top of” genes:</a:t>
            </a:r>
          </a:p>
          <a:p>
            <a:r>
              <a:rPr lang="en-US" baseline="0" dirty="0"/>
              <a:t>Not altering Genetic Information, but regulate the Genes’ expression via</a:t>
            </a:r>
          </a:p>
          <a:p>
            <a:r>
              <a:rPr lang="en-US" baseline="0" dirty="0"/>
              <a:t>DNA methylation and Histones </a:t>
            </a:r>
            <a:r>
              <a:rPr lang="en-US" u="sng" baseline="0" dirty="0"/>
              <a:t>p</a:t>
            </a:r>
            <a:r>
              <a:rPr lang="en-US" baseline="0" dirty="0"/>
              <a:t>ost-</a:t>
            </a:r>
            <a:r>
              <a:rPr lang="en-US" u="sng" baseline="0" dirty="0"/>
              <a:t>t</a:t>
            </a:r>
            <a:r>
              <a:rPr lang="en-US" baseline="0" dirty="0"/>
              <a:t>ranslational </a:t>
            </a:r>
            <a:r>
              <a:rPr lang="en-US" u="sng" baseline="0" dirty="0"/>
              <a:t>m</a:t>
            </a:r>
            <a:r>
              <a:rPr lang="en-US" baseline="0" dirty="0"/>
              <a:t>odifications (PTMs).</a:t>
            </a:r>
            <a:endParaRPr lang="en-US" dirty="0"/>
          </a:p>
        </p:txBody>
      </p:sp>
      <p:sp>
        <p:nvSpPr>
          <p:cNvPr id="4" name="Slide Number Placeholder 3"/>
          <p:cNvSpPr>
            <a:spLocks noGrp="1"/>
          </p:cNvSpPr>
          <p:nvPr>
            <p:ph type="sldNum" sz="quarter" idx="10"/>
          </p:nvPr>
        </p:nvSpPr>
        <p:spPr/>
        <p:txBody>
          <a:bodyPr/>
          <a:lstStyle/>
          <a:p>
            <a:fld id="{00D8B113-B7AE-4D3F-9084-82F34BDDB08F}" type="slidenum">
              <a:rPr lang="en-US" smtClean="0"/>
              <a:t>4</a:t>
            </a:fld>
            <a:endParaRPr lang="en-US"/>
          </a:p>
        </p:txBody>
      </p:sp>
    </p:spTree>
    <p:extLst>
      <p:ext uri="{BB962C8B-B14F-4D97-AF65-F5344CB8AC3E}">
        <p14:creationId xmlns:p14="http://schemas.microsoft.com/office/powerpoint/2010/main" val="3404494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Epigenetics via DNA methylation.</a:t>
            </a:r>
          </a:p>
          <a:p>
            <a:r>
              <a:rPr lang="en-US" baseline="0" dirty="0"/>
              <a:t>Recognition of </a:t>
            </a:r>
            <a:r>
              <a:rPr lang="en-US" baseline="0" dirty="0" err="1"/>
              <a:t>deoxyCytidine-</a:t>
            </a:r>
            <a:r>
              <a:rPr lang="en-US" i="1" baseline="0" dirty="0" err="1"/>
              <a:t>Phospho</a:t>
            </a:r>
            <a:r>
              <a:rPr lang="en-US" baseline="0" dirty="0" err="1"/>
              <a:t>-deoxyGuanosine</a:t>
            </a:r>
            <a:endParaRPr lang="en-US" baseline="0" dirty="0"/>
          </a:p>
          <a:p>
            <a:r>
              <a:rPr lang="en-US" baseline="0" dirty="0"/>
              <a:t>Methylation using Universal Cofactor S-</a:t>
            </a:r>
            <a:r>
              <a:rPr lang="en-US" baseline="0" dirty="0" err="1"/>
              <a:t>adenosyl</a:t>
            </a:r>
            <a:r>
              <a:rPr lang="en-US" baseline="0" dirty="0"/>
              <a:t>-L-methionine</a:t>
            </a:r>
          </a:p>
          <a:p>
            <a:r>
              <a:rPr lang="en-US" baseline="0" dirty="0"/>
              <a:t>There is a balance between methylated and </a:t>
            </a:r>
            <a:r>
              <a:rPr lang="en-US" baseline="0" dirty="0" err="1"/>
              <a:t>unmethylated</a:t>
            </a:r>
            <a:r>
              <a:rPr lang="en-US" baseline="0" dirty="0"/>
              <a:t> </a:t>
            </a:r>
            <a:r>
              <a:rPr lang="en-US" baseline="0" dirty="0" err="1"/>
              <a:t>CpG</a:t>
            </a:r>
            <a:r>
              <a:rPr lang="en-US" baseline="0" dirty="0"/>
              <a:t>: methyltransferase and demethylase activities </a:t>
            </a:r>
            <a:endParaRPr lang="en-US" dirty="0"/>
          </a:p>
        </p:txBody>
      </p:sp>
      <p:sp>
        <p:nvSpPr>
          <p:cNvPr id="4" name="Slide Number Placeholder 3"/>
          <p:cNvSpPr>
            <a:spLocks noGrp="1"/>
          </p:cNvSpPr>
          <p:nvPr>
            <p:ph type="sldNum" sz="quarter" idx="10"/>
          </p:nvPr>
        </p:nvSpPr>
        <p:spPr/>
        <p:txBody>
          <a:bodyPr/>
          <a:lstStyle/>
          <a:p>
            <a:fld id="{00D8B113-B7AE-4D3F-9084-82F34BDDB08F}" type="slidenum">
              <a:rPr lang="en-US" smtClean="0"/>
              <a:t>5</a:t>
            </a:fld>
            <a:endParaRPr lang="en-US"/>
          </a:p>
        </p:txBody>
      </p:sp>
    </p:spTree>
    <p:extLst>
      <p:ext uri="{BB962C8B-B14F-4D97-AF65-F5344CB8AC3E}">
        <p14:creationId xmlns:p14="http://schemas.microsoft.com/office/powerpoint/2010/main" val="3949443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The</a:t>
            </a:r>
            <a:r>
              <a:rPr lang="en-US" baseline="0" dirty="0"/>
              <a:t> Epigenetics via Histones </a:t>
            </a:r>
            <a:r>
              <a:rPr lang="en-US" u="sng" baseline="0" dirty="0"/>
              <a:t>p</a:t>
            </a:r>
            <a:r>
              <a:rPr lang="en-US" baseline="0" dirty="0"/>
              <a:t>ost-</a:t>
            </a:r>
            <a:r>
              <a:rPr lang="en-US" u="sng" baseline="0" dirty="0"/>
              <a:t>t</a:t>
            </a:r>
            <a:r>
              <a:rPr lang="en-US" baseline="0" dirty="0"/>
              <a:t>ranslational </a:t>
            </a:r>
            <a:r>
              <a:rPr lang="en-US" u="sng" baseline="0" dirty="0"/>
              <a:t>m</a:t>
            </a:r>
            <a:r>
              <a:rPr lang="en-US" baseline="0" dirty="0"/>
              <a:t>odifications (PTMs).</a:t>
            </a:r>
            <a:endParaRPr lang="en-US" dirty="0"/>
          </a:p>
          <a:p>
            <a:r>
              <a:rPr lang="en-US" baseline="0" dirty="0"/>
              <a:t>Histone Code Hypothesis.</a:t>
            </a:r>
          </a:p>
          <a:p>
            <a:r>
              <a:rPr lang="en-US" baseline="0" dirty="0"/>
              <a:t>Enzymes can write or erase PTMs</a:t>
            </a:r>
          </a:p>
          <a:p>
            <a:r>
              <a:rPr lang="en-US" baseline="0" dirty="0"/>
              <a:t>Writer: Lysine Methyltransferase (Lysine K9 being methylated)</a:t>
            </a:r>
          </a:p>
          <a:p>
            <a:r>
              <a:rPr lang="en-US" baseline="0" dirty="0"/>
              <a:t>Eraser: </a:t>
            </a:r>
            <a:r>
              <a:rPr lang="en-US" baseline="0" dirty="0" err="1"/>
              <a:t>Sirtuin</a:t>
            </a:r>
            <a:r>
              <a:rPr lang="en-US" baseline="0" dirty="0"/>
              <a:t> </a:t>
            </a:r>
            <a:r>
              <a:rPr lang="en-US" baseline="0" dirty="0" err="1"/>
              <a:t>Deacethylase</a:t>
            </a:r>
            <a:r>
              <a:rPr lang="en-US" baseline="0" dirty="0"/>
              <a:t> (removes acetyl group from Lysine K16)</a:t>
            </a:r>
          </a:p>
          <a:p>
            <a:r>
              <a:rPr lang="en-US" baseline="0" dirty="0"/>
              <a:t>Readers: Transcription factors and other proteins recruited onto Chromatin for Gene Transcription</a:t>
            </a:r>
            <a:endParaRPr lang="en-US" dirty="0"/>
          </a:p>
        </p:txBody>
      </p:sp>
      <p:sp>
        <p:nvSpPr>
          <p:cNvPr id="4" name="Slide Number Placeholder 3"/>
          <p:cNvSpPr>
            <a:spLocks noGrp="1"/>
          </p:cNvSpPr>
          <p:nvPr>
            <p:ph type="sldNum" sz="quarter" idx="10"/>
          </p:nvPr>
        </p:nvSpPr>
        <p:spPr/>
        <p:txBody>
          <a:bodyPr/>
          <a:lstStyle/>
          <a:p>
            <a:fld id="{00D8B113-B7AE-4D3F-9084-82F34BDDB08F}" type="slidenum">
              <a:rPr lang="en-US" smtClean="0"/>
              <a:t>6</a:t>
            </a:fld>
            <a:endParaRPr lang="en-US"/>
          </a:p>
        </p:txBody>
      </p:sp>
    </p:spTree>
    <p:extLst>
      <p:ext uri="{BB962C8B-B14F-4D97-AF65-F5344CB8AC3E}">
        <p14:creationId xmlns:p14="http://schemas.microsoft.com/office/powerpoint/2010/main" val="41766945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Progress in Medicine allowing for sequencing and analysis of tumors from many patients.</a:t>
            </a:r>
          </a:p>
          <a:p>
            <a:r>
              <a:rPr lang="en-US" dirty="0"/>
              <a:t>Big libraries of sequencing data, with their matching normal templates.</a:t>
            </a:r>
          </a:p>
          <a:p>
            <a:r>
              <a:rPr lang="en-US" dirty="0"/>
              <a:t>Our understanding of mutation mechanism may allow us to better address Cancer</a:t>
            </a:r>
          </a:p>
        </p:txBody>
      </p:sp>
      <p:sp>
        <p:nvSpPr>
          <p:cNvPr id="4" name="Slide Number Placeholder 3"/>
          <p:cNvSpPr>
            <a:spLocks noGrp="1"/>
          </p:cNvSpPr>
          <p:nvPr>
            <p:ph type="sldNum" sz="quarter" idx="10"/>
          </p:nvPr>
        </p:nvSpPr>
        <p:spPr/>
        <p:txBody>
          <a:bodyPr/>
          <a:lstStyle/>
          <a:p>
            <a:fld id="{00D8B113-B7AE-4D3F-9084-82F34BDDB08F}" type="slidenum">
              <a:rPr lang="en-US" smtClean="0"/>
              <a:t>7</a:t>
            </a:fld>
            <a:endParaRPr lang="en-US"/>
          </a:p>
        </p:txBody>
      </p:sp>
    </p:spTree>
    <p:extLst>
      <p:ext uri="{BB962C8B-B14F-4D97-AF65-F5344CB8AC3E}">
        <p14:creationId xmlns:p14="http://schemas.microsoft.com/office/powerpoint/2010/main" val="10328115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a:t>
            </a:r>
            <a:r>
              <a:rPr lang="en-US" baseline="0" dirty="0"/>
              <a:t> are six possible mutations. Very simple/basis model.</a:t>
            </a:r>
          </a:p>
          <a:p>
            <a:r>
              <a:rPr lang="en-US" baseline="0" dirty="0"/>
              <a:t>Thus add information from the nearest neighbor of the mutated base (at 5’ and 3’ positions) </a:t>
            </a:r>
            <a:endParaRPr lang="en-US" dirty="0"/>
          </a:p>
        </p:txBody>
      </p:sp>
      <p:sp>
        <p:nvSpPr>
          <p:cNvPr id="4" name="Slide Number Placeholder 3"/>
          <p:cNvSpPr>
            <a:spLocks noGrp="1"/>
          </p:cNvSpPr>
          <p:nvPr>
            <p:ph type="sldNum" sz="quarter" idx="10"/>
          </p:nvPr>
        </p:nvSpPr>
        <p:spPr/>
        <p:txBody>
          <a:bodyPr/>
          <a:lstStyle/>
          <a:p>
            <a:fld id="{00D8B113-B7AE-4D3F-9084-82F34BDDB08F}" type="slidenum">
              <a:rPr lang="en-US" smtClean="0"/>
              <a:t>8</a:t>
            </a:fld>
            <a:endParaRPr lang="en-US"/>
          </a:p>
        </p:txBody>
      </p:sp>
    </p:spTree>
    <p:extLst>
      <p:ext uri="{BB962C8B-B14F-4D97-AF65-F5344CB8AC3E}">
        <p14:creationId xmlns:p14="http://schemas.microsoft.com/office/powerpoint/2010/main" val="2201114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more complex, yet</a:t>
            </a:r>
            <a:r>
              <a:rPr lang="en-US" baseline="0" dirty="0"/>
              <a:t> still easy to handle alphabet with 96 combinations.</a:t>
            </a:r>
          </a:p>
          <a:p>
            <a:r>
              <a:rPr lang="en-US" baseline="0" dirty="0"/>
              <a:t>Each Signature has a unique finger print.</a:t>
            </a:r>
            <a:endParaRPr lang="en-US" dirty="0"/>
          </a:p>
        </p:txBody>
      </p:sp>
      <p:sp>
        <p:nvSpPr>
          <p:cNvPr id="4" name="Slide Number Placeholder 3"/>
          <p:cNvSpPr>
            <a:spLocks noGrp="1"/>
          </p:cNvSpPr>
          <p:nvPr>
            <p:ph type="sldNum" sz="quarter" idx="10"/>
          </p:nvPr>
        </p:nvSpPr>
        <p:spPr/>
        <p:txBody>
          <a:bodyPr/>
          <a:lstStyle/>
          <a:p>
            <a:fld id="{00D8B113-B7AE-4D3F-9084-82F34BDDB08F}" type="slidenum">
              <a:rPr lang="en-US" smtClean="0"/>
              <a:t>9</a:t>
            </a:fld>
            <a:endParaRPr lang="en-US"/>
          </a:p>
        </p:txBody>
      </p:sp>
    </p:spTree>
    <p:extLst>
      <p:ext uri="{BB962C8B-B14F-4D97-AF65-F5344CB8AC3E}">
        <p14:creationId xmlns:p14="http://schemas.microsoft.com/office/powerpoint/2010/main" val="1596272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signature 2 is characterized by highly elevated</a:t>
            </a:r>
            <a:r>
              <a:rPr lang="en-US" baseline="0" dirty="0"/>
              <a:t> C&gt;T mutation</a:t>
            </a:r>
          </a:p>
          <a:p>
            <a:r>
              <a:rPr lang="en-US" baseline="0" dirty="0"/>
              <a:t>This signature occurs in 16 types of cancers (out of the 30 studied) and has a prevalence of ~15%.</a:t>
            </a:r>
          </a:p>
          <a:p>
            <a:r>
              <a:rPr lang="en-US" baseline="0" dirty="0"/>
              <a:t>It is associated with APOBEC</a:t>
            </a:r>
            <a:endParaRPr lang="en-US" dirty="0"/>
          </a:p>
        </p:txBody>
      </p:sp>
      <p:sp>
        <p:nvSpPr>
          <p:cNvPr id="4" name="Slide Number Placeholder 3"/>
          <p:cNvSpPr>
            <a:spLocks noGrp="1"/>
          </p:cNvSpPr>
          <p:nvPr>
            <p:ph type="sldNum" sz="quarter" idx="10"/>
          </p:nvPr>
        </p:nvSpPr>
        <p:spPr/>
        <p:txBody>
          <a:bodyPr/>
          <a:lstStyle/>
          <a:p>
            <a:fld id="{00D8B113-B7AE-4D3F-9084-82F34BDDB08F}" type="slidenum">
              <a:rPr lang="en-US" smtClean="0"/>
              <a:t>11</a:t>
            </a:fld>
            <a:endParaRPr lang="en-US"/>
          </a:p>
        </p:txBody>
      </p:sp>
    </p:spTree>
    <p:extLst>
      <p:ext uri="{BB962C8B-B14F-4D97-AF65-F5344CB8AC3E}">
        <p14:creationId xmlns:p14="http://schemas.microsoft.com/office/powerpoint/2010/main" val="32243172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a:t>
            </a:r>
            <a:r>
              <a:rPr lang="en-US" baseline="0" dirty="0"/>
              <a:t> </a:t>
            </a:r>
            <a:r>
              <a:rPr lang="en-US" baseline="0" dirty="0" err="1"/>
              <a:t>Kataegis</a:t>
            </a:r>
            <a:r>
              <a:rPr lang="en-US" baseline="0" dirty="0"/>
              <a:t> can be explained through a rational based on the enzymatic activity of APOBEC-3B enzyme.</a:t>
            </a:r>
          </a:p>
          <a:p>
            <a:r>
              <a:rPr lang="en-US" baseline="0" dirty="0"/>
              <a:t>The Cytosine deaminase preferentially recognizes substrates with a 5’T and 3’A/T.</a:t>
            </a:r>
          </a:p>
          <a:p>
            <a:r>
              <a:rPr lang="en-US" baseline="0" dirty="0"/>
              <a:t>So that the TT-</a:t>
            </a:r>
            <a:r>
              <a:rPr lang="en-US" b="1" baseline="0" dirty="0"/>
              <a:t>C</a:t>
            </a:r>
            <a:r>
              <a:rPr lang="en-US" baseline="0" dirty="0"/>
              <a:t>-A “DNA-sequence”  is </a:t>
            </a:r>
            <a:r>
              <a:rPr lang="en-US" baseline="0" dirty="0" err="1"/>
              <a:t>deaminated</a:t>
            </a:r>
            <a:r>
              <a:rPr lang="en-US" baseline="0" dirty="0"/>
              <a:t> more efficiently than TT-</a:t>
            </a:r>
            <a:r>
              <a:rPr lang="en-US" b="1" baseline="0" dirty="0"/>
              <a:t>C</a:t>
            </a:r>
            <a:r>
              <a:rPr lang="en-US" baseline="0" dirty="0"/>
              <a:t>  </a:t>
            </a:r>
            <a:endParaRPr lang="en-US" dirty="0"/>
          </a:p>
        </p:txBody>
      </p:sp>
      <p:sp>
        <p:nvSpPr>
          <p:cNvPr id="4" name="Slide Number Placeholder 3"/>
          <p:cNvSpPr>
            <a:spLocks noGrp="1"/>
          </p:cNvSpPr>
          <p:nvPr>
            <p:ph type="sldNum" sz="quarter" idx="10"/>
          </p:nvPr>
        </p:nvSpPr>
        <p:spPr/>
        <p:txBody>
          <a:bodyPr/>
          <a:lstStyle/>
          <a:p>
            <a:fld id="{00D8B113-B7AE-4D3F-9084-82F34BDDB08F}" type="slidenum">
              <a:rPr lang="en-US" smtClean="0"/>
              <a:t>12</a:t>
            </a:fld>
            <a:endParaRPr lang="en-US"/>
          </a:p>
        </p:txBody>
      </p:sp>
    </p:spTree>
    <p:extLst>
      <p:ext uri="{BB962C8B-B14F-4D97-AF65-F5344CB8AC3E}">
        <p14:creationId xmlns:p14="http://schemas.microsoft.com/office/powerpoint/2010/main" val="513449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1532600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1049196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27483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2757024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246708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21991669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3798880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2563535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3907574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1574617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D6CB94-0D0A-4780-96F7-852D4AE3699C}" type="datetimeFigureOut">
              <a:rPr lang="en-US" smtClean="0"/>
              <a:t>11/5/2018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3B0E80-E916-4896-BA99-DDEC4DFDC824}" type="slidenum">
              <a:rPr lang="en-US" smtClean="0"/>
              <a:t>‹#›</a:t>
            </a:fld>
            <a:endParaRPr lang="en-US" dirty="0"/>
          </a:p>
        </p:txBody>
      </p:sp>
    </p:spTree>
    <p:extLst>
      <p:ext uri="{BB962C8B-B14F-4D97-AF65-F5344CB8AC3E}">
        <p14:creationId xmlns:p14="http://schemas.microsoft.com/office/powerpoint/2010/main" val="1686226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D6CB94-0D0A-4780-96F7-852D4AE3699C}" type="datetimeFigureOut">
              <a:rPr lang="en-US" smtClean="0"/>
              <a:t>11/5/2018</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3B0E80-E916-4896-BA99-DDEC4DFDC824}" type="slidenum">
              <a:rPr lang="en-US" smtClean="0"/>
              <a:t>‹#›</a:t>
            </a:fld>
            <a:endParaRPr lang="en-US" dirty="0"/>
          </a:p>
        </p:txBody>
      </p:sp>
    </p:spTree>
    <p:extLst>
      <p:ext uri="{BB962C8B-B14F-4D97-AF65-F5344CB8AC3E}">
        <p14:creationId xmlns:p14="http://schemas.microsoft.com/office/powerpoint/2010/main" val="34589254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ti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tif"/></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t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ftp://ftp.sanger.ac.uk/pub/resources/theses/la2/alexandrov_ludmil_thesis.pdf"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4.tiff"/><Relationship Id="rId3" Type="http://schemas.openxmlformats.org/officeDocument/2006/relationships/image" Target="../media/image9.jpg"/><Relationship Id="rId7" Type="http://schemas.openxmlformats.org/officeDocument/2006/relationships/image" Target="../media/image13.tif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tif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t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3EF9A4-A3E3-47A3-8937-3C093257E9A9}"/>
              </a:ext>
            </a:extLst>
          </p:cNvPr>
          <p:cNvPicPr>
            <a:picLocks noChangeAspect="1"/>
          </p:cNvPicPr>
          <p:nvPr/>
        </p:nvPicPr>
        <p:blipFill>
          <a:blip r:embed="rId2"/>
          <a:stretch>
            <a:fillRect/>
          </a:stretch>
        </p:blipFill>
        <p:spPr>
          <a:xfrm>
            <a:off x="699319" y="3044702"/>
            <a:ext cx="2623984" cy="3371819"/>
          </a:xfrm>
          <a:prstGeom prst="rect">
            <a:avLst/>
          </a:prstGeom>
          <a:ln>
            <a:solidFill>
              <a:schemeClr val="accent1"/>
            </a:solidFill>
          </a:ln>
        </p:spPr>
      </p:pic>
      <p:pic>
        <p:nvPicPr>
          <p:cNvPr id="8" name="Picture 7">
            <a:extLst>
              <a:ext uri="{FF2B5EF4-FFF2-40B4-BE49-F238E27FC236}">
                <a16:creationId xmlns:a16="http://schemas.microsoft.com/office/drawing/2014/main" id="{CA644301-C6DB-41A1-81FA-40CCC55E0336}"/>
              </a:ext>
            </a:extLst>
          </p:cNvPr>
          <p:cNvPicPr>
            <a:picLocks noChangeAspect="1"/>
          </p:cNvPicPr>
          <p:nvPr/>
        </p:nvPicPr>
        <p:blipFill>
          <a:blip r:embed="rId3"/>
          <a:stretch>
            <a:fillRect/>
          </a:stretch>
        </p:blipFill>
        <p:spPr>
          <a:xfrm>
            <a:off x="3872661" y="3132133"/>
            <a:ext cx="5101299" cy="3557602"/>
          </a:xfrm>
          <a:prstGeom prst="rect">
            <a:avLst/>
          </a:prstGeom>
        </p:spPr>
      </p:pic>
      <p:pic>
        <p:nvPicPr>
          <p:cNvPr id="9" name="Picture 8">
            <a:extLst>
              <a:ext uri="{FF2B5EF4-FFF2-40B4-BE49-F238E27FC236}">
                <a16:creationId xmlns:a16="http://schemas.microsoft.com/office/drawing/2014/main" id="{A99E6CBB-0C2A-481F-BE9A-FAC5F1566FE7}"/>
              </a:ext>
            </a:extLst>
          </p:cNvPr>
          <p:cNvPicPr>
            <a:picLocks noChangeAspect="1"/>
          </p:cNvPicPr>
          <p:nvPr/>
        </p:nvPicPr>
        <p:blipFill>
          <a:blip r:embed="rId4"/>
          <a:stretch>
            <a:fillRect/>
          </a:stretch>
        </p:blipFill>
        <p:spPr>
          <a:xfrm>
            <a:off x="186045" y="168265"/>
            <a:ext cx="6858980" cy="2456948"/>
          </a:xfrm>
          <a:prstGeom prst="rect">
            <a:avLst/>
          </a:prstGeom>
        </p:spPr>
      </p:pic>
      <p:pic>
        <p:nvPicPr>
          <p:cNvPr id="7" name="Picture 6">
            <a:extLst>
              <a:ext uri="{FF2B5EF4-FFF2-40B4-BE49-F238E27FC236}">
                <a16:creationId xmlns:a16="http://schemas.microsoft.com/office/drawing/2014/main" id="{C925CC99-4B34-4691-8785-8BA4A8B046CA}"/>
              </a:ext>
            </a:extLst>
          </p:cNvPr>
          <p:cNvPicPr>
            <a:picLocks noChangeAspect="1"/>
          </p:cNvPicPr>
          <p:nvPr/>
        </p:nvPicPr>
        <p:blipFill>
          <a:blip r:embed="rId5"/>
          <a:stretch>
            <a:fillRect/>
          </a:stretch>
        </p:blipFill>
        <p:spPr>
          <a:xfrm>
            <a:off x="6637394" y="1396739"/>
            <a:ext cx="2112068" cy="1735394"/>
          </a:xfrm>
          <a:prstGeom prst="rect">
            <a:avLst/>
          </a:prstGeom>
        </p:spPr>
      </p:pic>
    </p:spTree>
    <p:extLst>
      <p:ext uri="{BB962C8B-B14F-4D97-AF65-F5344CB8AC3E}">
        <p14:creationId xmlns:p14="http://schemas.microsoft.com/office/powerpoint/2010/main" val="11030536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0"/>
            <a:ext cx="8890000" cy="1077218"/>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Setting up an Alphabet to</a:t>
            </a:r>
          </a:p>
          <a:p>
            <a:r>
              <a:rPr lang="en-US" sz="3200" b="1" dirty="0">
                <a:solidFill>
                  <a:schemeClr val="bg1"/>
                </a:solidFill>
                <a:latin typeface="Arial" panose="020B0604020202020204" pitchFamily="34" charset="0"/>
                <a:cs typeface="Arial" panose="020B0604020202020204" pitchFamily="34" charset="0"/>
              </a:rPr>
              <a:t>Read and Understand Mutations</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7</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1646374" y="2262187"/>
            <a:ext cx="5851281" cy="2462213"/>
          </a:xfrm>
          <a:prstGeom prst="rect">
            <a:avLst/>
          </a:prstGeom>
          <a:noFill/>
        </p:spPr>
        <p:txBody>
          <a:bodyPr wrap="none" rtlCol="0">
            <a:spAutoFit/>
          </a:bodyPr>
          <a:lstStyle/>
          <a:p>
            <a:pPr algn="ctr"/>
            <a:r>
              <a:rPr lang="en-US" sz="2200" dirty="0">
                <a:latin typeface="Arial" panose="020B0604020202020204" pitchFamily="34" charset="0"/>
                <a:cs typeface="Arial" panose="020B0604020202020204" pitchFamily="34" charset="0"/>
              </a:rPr>
              <a:t>Some mutations have </a:t>
            </a:r>
            <a:r>
              <a:rPr lang="en-US" sz="2200" i="1" dirty="0">
                <a:latin typeface="Arial" panose="020B0604020202020204" pitchFamily="34" charset="0"/>
                <a:cs typeface="Arial" panose="020B0604020202020204" pitchFamily="34" charset="0"/>
              </a:rPr>
              <a:t>no obvious association</a:t>
            </a:r>
          </a:p>
          <a:p>
            <a:pPr algn="ctr"/>
            <a:endParaRPr lang="en-US" sz="2200" dirty="0">
              <a:latin typeface="Arial" panose="020B0604020202020204" pitchFamily="34" charset="0"/>
              <a:cs typeface="Arial" panose="020B0604020202020204" pitchFamily="34" charset="0"/>
            </a:endParaRPr>
          </a:p>
          <a:p>
            <a:pPr algn="ctr"/>
            <a:r>
              <a:rPr lang="en-US" sz="2200" dirty="0">
                <a:latin typeface="Arial" panose="020B0604020202020204" pitchFamily="34" charset="0"/>
                <a:cs typeface="Arial" panose="020B0604020202020204" pitchFamily="34" charset="0"/>
              </a:rPr>
              <a:t>For some others:</a:t>
            </a:r>
          </a:p>
          <a:p>
            <a:pPr algn="ctr"/>
            <a:endParaRPr lang="en-US" sz="2200" dirty="0">
              <a:latin typeface="Arial" panose="020B0604020202020204" pitchFamily="34" charset="0"/>
              <a:cs typeface="Arial" panose="020B0604020202020204" pitchFamily="34" charset="0"/>
            </a:endParaRPr>
          </a:p>
          <a:p>
            <a:pPr algn="ctr"/>
            <a:r>
              <a:rPr lang="en-US" sz="2200" dirty="0">
                <a:latin typeface="Arial" panose="020B0604020202020204" pitchFamily="34" charset="0"/>
                <a:cs typeface="Arial" panose="020B0604020202020204" pitchFamily="34" charset="0"/>
              </a:rPr>
              <a:t>Age, Smoking, UV-exposure</a:t>
            </a:r>
          </a:p>
          <a:p>
            <a:pPr algn="ctr"/>
            <a:r>
              <a:rPr lang="en-US" sz="2200" dirty="0">
                <a:latin typeface="Arial" panose="020B0604020202020204" pitchFamily="34" charset="0"/>
                <a:cs typeface="Arial" panose="020B0604020202020204" pitchFamily="34" charset="0"/>
              </a:rPr>
              <a:t>DNA mismatch repair deficiency,</a:t>
            </a:r>
          </a:p>
          <a:p>
            <a:pPr algn="ctr"/>
            <a:r>
              <a:rPr lang="en-US" sz="2200" dirty="0">
                <a:latin typeface="Arial" panose="020B0604020202020204" pitchFamily="34" charset="0"/>
                <a:cs typeface="Arial" panose="020B0604020202020204" pitchFamily="34" charset="0"/>
              </a:rPr>
              <a:t>BRCA mutations, APOBEC expression</a:t>
            </a:r>
          </a:p>
        </p:txBody>
      </p:sp>
    </p:spTree>
    <p:extLst>
      <p:ext uri="{BB962C8B-B14F-4D97-AF65-F5344CB8AC3E}">
        <p14:creationId xmlns:p14="http://schemas.microsoft.com/office/powerpoint/2010/main" val="3585304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wipe(down)">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0">
                                            <p:txEl>
                                              <p:pRg st="2" end="2"/>
                                            </p:txEl>
                                          </p:spTgt>
                                        </p:tgtEl>
                                        <p:attrNameLst>
                                          <p:attrName>style.visibility</p:attrName>
                                        </p:attrNameLst>
                                      </p:cBhvr>
                                      <p:to>
                                        <p:strVal val="visible"/>
                                      </p:to>
                                    </p:set>
                                    <p:animEffect transition="in" filter="wipe(down)">
                                      <p:cBhvr>
                                        <p:cTn id="12" dur="500"/>
                                        <p:tgtEl>
                                          <p:spTgt spid="1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0">
                                            <p:txEl>
                                              <p:pRg st="4" end="4"/>
                                            </p:txEl>
                                          </p:spTgt>
                                        </p:tgtEl>
                                        <p:attrNameLst>
                                          <p:attrName>style.visibility</p:attrName>
                                        </p:attrNameLst>
                                      </p:cBhvr>
                                      <p:to>
                                        <p:strVal val="visible"/>
                                      </p:to>
                                    </p:set>
                                    <p:animEffect transition="in" filter="wipe(down)">
                                      <p:cBhvr>
                                        <p:cTn id="17" dur="500"/>
                                        <p:tgtEl>
                                          <p:spTgt spid="10">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0">
                                            <p:txEl>
                                              <p:pRg st="5" end="5"/>
                                            </p:txEl>
                                          </p:spTgt>
                                        </p:tgtEl>
                                        <p:attrNameLst>
                                          <p:attrName>style.visibility</p:attrName>
                                        </p:attrNameLst>
                                      </p:cBhvr>
                                      <p:to>
                                        <p:strVal val="visible"/>
                                      </p:to>
                                    </p:set>
                                    <p:animEffect transition="in" filter="wipe(down)">
                                      <p:cBhvr>
                                        <p:cTn id="22" dur="500"/>
                                        <p:tgtEl>
                                          <p:spTgt spid="10">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0">
                                            <p:txEl>
                                              <p:pRg st="6" end="6"/>
                                            </p:txEl>
                                          </p:spTgt>
                                        </p:tgtEl>
                                        <p:attrNameLst>
                                          <p:attrName>style.visibility</p:attrName>
                                        </p:attrNameLst>
                                      </p:cBhvr>
                                      <p:to>
                                        <p:strVal val="visible"/>
                                      </p:to>
                                    </p:set>
                                    <p:animEffect transition="in" filter="wipe(down)">
                                      <p:cBhvr>
                                        <p:cTn id="27"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allAtOnce"/>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253425"/>
            <a:ext cx="8890000" cy="584775"/>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The APOBEC Association</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8</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1371600"/>
            <a:ext cx="8458200" cy="1681747"/>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245" y="3489296"/>
            <a:ext cx="8763000" cy="2073304"/>
          </a:xfrm>
          <a:prstGeom prst="rect">
            <a:avLst/>
          </a:prstGeom>
        </p:spPr>
      </p:pic>
      <p:sp>
        <p:nvSpPr>
          <p:cNvPr id="4" name="Right Arrow 3"/>
          <p:cNvSpPr/>
          <p:nvPr/>
        </p:nvSpPr>
        <p:spPr>
          <a:xfrm>
            <a:off x="184245" y="2438400"/>
            <a:ext cx="349155" cy="386347"/>
          </a:xfrm>
          <a:prstGeom prst="rightArrow">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7589520" y="2575560"/>
            <a:ext cx="533400" cy="19317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4724400" y="4038600"/>
            <a:ext cx="533400" cy="1524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2207164" y="5867400"/>
            <a:ext cx="4721165" cy="553998"/>
          </a:xfrm>
          <a:prstGeom prst="rect">
            <a:avLst/>
          </a:prstGeom>
          <a:noFill/>
        </p:spPr>
        <p:txBody>
          <a:bodyPr wrap="none" rtlCol="0">
            <a:spAutoFit/>
          </a:bodyPr>
          <a:lstStyle/>
          <a:p>
            <a:pPr algn="ctr"/>
            <a:r>
              <a:rPr lang="en-US" sz="3000" b="1" dirty="0">
                <a:latin typeface="Arial" panose="020B0604020202020204" pitchFamily="34" charset="0"/>
                <a:cs typeface="Arial" panose="020B0604020202020204" pitchFamily="34" charset="0"/>
              </a:rPr>
              <a:t>C→T with 5’-T and 3’-A/T</a:t>
            </a:r>
          </a:p>
        </p:txBody>
      </p:sp>
    </p:spTree>
    <p:extLst>
      <p:ext uri="{BB962C8B-B14F-4D97-AF65-F5344CB8AC3E}">
        <p14:creationId xmlns:p14="http://schemas.microsoft.com/office/powerpoint/2010/main" val="27480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16">
                                            <p:txEl>
                                              <p:pRg st="0" end="0"/>
                                            </p:txEl>
                                          </p:spTgt>
                                        </p:tgtEl>
                                        <p:attrNameLst>
                                          <p:attrName>style.visibility</p:attrName>
                                        </p:attrNameLst>
                                      </p:cBhvr>
                                      <p:to>
                                        <p:strVal val="visible"/>
                                      </p:to>
                                    </p:set>
                                    <p:animEffect transition="in" filter="wipe(down)">
                                      <p:cBhvr>
                                        <p:cTn id="26"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5" grpId="0" animBg="1"/>
      <p:bldP spid="16" grpId="0" build="allAtOnce"/>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253425"/>
            <a:ext cx="8890000" cy="584775"/>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What is APOBEC?</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9</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92821" y="1219200"/>
            <a:ext cx="6701002" cy="2831544"/>
          </a:xfrm>
          <a:prstGeom prst="rect">
            <a:avLst/>
          </a:prstGeom>
          <a:noFill/>
        </p:spPr>
        <p:txBody>
          <a:bodyPr wrap="none" rtlCol="0">
            <a:spAutoFit/>
          </a:bodyPr>
          <a:lstStyle/>
          <a:p>
            <a:pPr algn="ctr"/>
            <a:r>
              <a:rPr lang="en-US" sz="2000" u="sng" dirty="0" err="1">
                <a:latin typeface="Arial" panose="020B0604020202020204" pitchFamily="34" charset="0"/>
                <a:cs typeface="Arial" panose="020B0604020202020204" pitchFamily="34" charset="0"/>
              </a:rPr>
              <a:t>A</a:t>
            </a:r>
            <a:r>
              <a:rPr lang="en-US" sz="2000" dirty="0" err="1">
                <a:latin typeface="Arial" panose="020B0604020202020204" pitchFamily="34" charset="0"/>
                <a:cs typeface="Arial" panose="020B0604020202020204" pitchFamily="34" charset="0"/>
              </a:rPr>
              <a:t>polipo</a:t>
            </a:r>
            <a:r>
              <a:rPr lang="en-US" sz="2000" dirty="0">
                <a:latin typeface="Arial" panose="020B0604020202020204" pitchFamily="34" charset="0"/>
                <a:cs typeface="Arial" panose="020B0604020202020204" pitchFamily="34" charset="0"/>
              </a:rPr>
              <a:t>-</a:t>
            </a:r>
            <a:r>
              <a:rPr lang="en-US" sz="2000" u="sng" dirty="0">
                <a:latin typeface="Arial" panose="020B0604020202020204" pitchFamily="34" charset="0"/>
                <a:cs typeface="Arial" panose="020B0604020202020204" pitchFamily="34" charset="0"/>
              </a:rPr>
              <a:t>p</a:t>
            </a:r>
            <a:r>
              <a:rPr lang="en-US" sz="2000" dirty="0">
                <a:latin typeface="Arial" panose="020B0604020202020204" pitchFamily="34" charset="0"/>
                <a:cs typeface="Arial" panose="020B0604020202020204" pitchFamily="34" charset="0"/>
              </a:rPr>
              <a:t>rotein </a:t>
            </a:r>
            <a:r>
              <a:rPr lang="en-US" sz="2000" u="sng" dirty="0">
                <a:latin typeface="Arial" panose="020B0604020202020204" pitchFamily="34" charset="0"/>
                <a:cs typeface="Arial" panose="020B0604020202020204" pitchFamily="34" charset="0"/>
              </a:rPr>
              <a:t>B</a:t>
            </a:r>
            <a:r>
              <a:rPr lang="en-US" sz="2000" dirty="0">
                <a:latin typeface="Arial" panose="020B0604020202020204" pitchFamily="34" charset="0"/>
                <a:cs typeface="Arial" panose="020B0604020202020204" pitchFamily="34" charset="0"/>
              </a:rPr>
              <a:t> mRNA </a:t>
            </a:r>
            <a:r>
              <a:rPr lang="en-US" sz="2000" u="sng" dirty="0">
                <a:latin typeface="Arial" panose="020B0604020202020204" pitchFamily="34" charset="0"/>
                <a:cs typeface="Arial" panose="020B0604020202020204" pitchFamily="34" charset="0"/>
              </a:rPr>
              <a:t>e</a:t>
            </a:r>
            <a:r>
              <a:rPr lang="en-US" sz="2000" dirty="0">
                <a:latin typeface="Arial" panose="020B0604020202020204" pitchFamily="34" charset="0"/>
                <a:cs typeface="Arial" panose="020B0604020202020204" pitchFamily="34" charset="0"/>
              </a:rPr>
              <a:t>diting </a:t>
            </a:r>
            <a:r>
              <a:rPr lang="en-US" sz="2000" u="sng" dirty="0">
                <a:latin typeface="Arial" panose="020B0604020202020204" pitchFamily="34" charset="0"/>
                <a:cs typeface="Arial" panose="020B0604020202020204" pitchFamily="34" charset="0"/>
              </a:rPr>
              <a:t>c</a:t>
            </a:r>
            <a:r>
              <a:rPr lang="en-US" sz="2000" dirty="0">
                <a:latin typeface="Arial" panose="020B0604020202020204" pitchFamily="34" charset="0"/>
                <a:cs typeface="Arial" panose="020B0604020202020204" pitchFamily="34" charset="0"/>
              </a:rPr>
              <a:t>atalytic polypeptide-like</a:t>
            </a:r>
          </a:p>
          <a:p>
            <a:pPr algn="ctr"/>
            <a:r>
              <a:rPr lang="en-US" sz="2000" dirty="0">
                <a:latin typeface="Arial" panose="020B0604020202020204" pitchFamily="34" charset="0"/>
                <a:cs typeface="Arial" panose="020B0604020202020204" pitchFamily="34" charset="0"/>
              </a:rPr>
              <a:t>Key molecular </a:t>
            </a:r>
            <a:r>
              <a:rPr lang="en-US" sz="2000" b="1" dirty="0">
                <a:latin typeface="Arial" panose="020B0604020202020204" pitchFamily="34" charset="0"/>
                <a:cs typeface="Arial" panose="020B0604020202020204" pitchFamily="34" charset="0"/>
              </a:rPr>
              <a:t>DRIVER</a:t>
            </a:r>
            <a:r>
              <a:rPr lang="en-US" sz="2000" dirty="0">
                <a:latin typeface="Arial" panose="020B0604020202020204" pitchFamily="34" charset="0"/>
                <a:cs typeface="Arial" panose="020B0604020202020204" pitchFamily="34" charset="0"/>
              </a:rPr>
              <a:t> inducing mutations in Cancers</a:t>
            </a:r>
          </a:p>
          <a:p>
            <a:pPr algn="ctr"/>
            <a:endParaRPr lang="en-US" sz="1000" dirty="0">
              <a:latin typeface="Arial" panose="020B0604020202020204" pitchFamily="34" charset="0"/>
              <a:cs typeface="Arial" panose="020B0604020202020204" pitchFamily="34" charset="0"/>
            </a:endParaRPr>
          </a:p>
          <a:p>
            <a:pPr algn="ctr"/>
            <a:r>
              <a:rPr lang="en-US" sz="2000" dirty="0">
                <a:latin typeface="Arial" panose="020B0604020202020204" pitchFamily="34" charset="0"/>
                <a:cs typeface="Arial" panose="020B0604020202020204" pitchFamily="34" charset="0"/>
              </a:rPr>
              <a:t>APOBEC-3B is an Enzyme:</a:t>
            </a:r>
          </a:p>
          <a:p>
            <a:pPr algn="ctr"/>
            <a:r>
              <a:rPr lang="en-US" sz="2000" b="1" dirty="0">
                <a:solidFill>
                  <a:srgbClr val="FF0000"/>
                </a:solidFill>
                <a:latin typeface="Arial" panose="020B0604020202020204" pitchFamily="34" charset="0"/>
                <a:cs typeface="Arial" panose="020B0604020202020204" pitchFamily="34" charset="0"/>
              </a:rPr>
              <a:t>DNA cytosine deaminase</a:t>
            </a:r>
          </a:p>
          <a:p>
            <a:pPr algn="ctr"/>
            <a:r>
              <a:rPr lang="en-US" sz="2000" dirty="0">
                <a:latin typeface="Arial" panose="020B0604020202020204" pitchFamily="34" charset="0"/>
                <a:cs typeface="Arial" panose="020B0604020202020204" pitchFamily="34" charset="0"/>
              </a:rPr>
              <a:t>Overexpressed in Cancers</a:t>
            </a:r>
          </a:p>
          <a:p>
            <a:pPr algn="ctr"/>
            <a:r>
              <a:rPr lang="en-US" sz="2000" dirty="0">
                <a:latin typeface="Arial" panose="020B0604020202020204" pitchFamily="34" charset="0"/>
                <a:cs typeface="Arial" panose="020B0604020202020204" pitchFamily="34" charset="0"/>
              </a:rPr>
              <a:t>→ Unexpected clusters of mutations </a:t>
            </a:r>
          </a:p>
          <a:p>
            <a:pPr algn="ctr"/>
            <a:r>
              <a:rPr lang="en-US" sz="3000" b="1" dirty="0" err="1">
                <a:solidFill>
                  <a:srgbClr val="FF0000"/>
                </a:solidFill>
                <a:latin typeface="Arial" panose="020B0604020202020204" pitchFamily="34" charset="0"/>
                <a:cs typeface="Arial" panose="020B0604020202020204" pitchFamily="34" charset="0"/>
              </a:rPr>
              <a:t>Kataegis</a:t>
            </a:r>
            <a:endParaRPr lang="en-US" sz="3000" b="1" dirty="0">
              <a:solidFill>
                <a:srgbClr val="FF0000"/>
              </a:solidFill>
              <a:latin typeface="Arial" panose="020B0604020202020204" pitchFamily="34" charset="0"/>
              <a:cs typeface="Arial" panose="020B0604020202020204" pitchFamily="34" charset="0"/>
            </a:endParaRPr>
          </a:p>
          <a:p>
            <a:pPr algn="just"/>
            <a:endParaRPr lang="en-US" dirty="0"/>
          </a:p>
        </p:txBody>
      </p:sp>
      <p:grpSp>
        <p:nvGrpSpPr>
          <p:cNvPr id="4" name="Group 3"/>
          <p:cNvGrpSpPr/>
          <p:nvPr/>
        </p:nvGrpSpPr>
        <p:grpSpPr>
          <a:xfrm>
            <a:off x="6019800" y="2182286"/>
            <a:ext cx="2775119" cy="1463646"/>
            <a:chOff x="6019800" y="2182286"/>
            <a:chExt cx="2775119" cy="1463646"/>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9800" y="2182286"/>
              <a:ext cx="2681921" cy="1094314"/>
            </a:xfrm>
            <a:prstGeom prst="rect">
              <a:avLst/>
            </a:prstGeom>
          </p:spPr>
        </p:pic>
        <p:sp>
          <p:nvSpPr>
            <p:cNvPr id="2" name="TextBox 1"/>
            <p:cNvSpPr txBox="1"/>
            <p:nvPr/>
          </p:nvSpPr>
          <p:spPr>
            <a:xfrm>
              <a:off x="6019800" y="3276600"/>
              <a:ext cx="277511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Cytidine                Uridine</a:t>
              </a:r>
            </a:p>
          </p:txBody>
        </p:sp>
      </p:grpSp>
    </p:spTree>
    <p:extLst>
      <p:ext uri="{BB962C8B-B14F-4D97-AF65-F5344CB8AC3E}">
        <p14:creationId xmlns:p14="http://schemas.microsoft.com/office/powerpoint/2010/main" val="2104102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31B391B-1F56-4680-BCC4-4C8CACC90017}"/>
              </a:ext>
            </a:extLst>
          </p:cNvPr>
          <p:cNvSpPr/>
          <p:nvPr/>
        </p:nvSpPr>
        <p:spPr>
          <a:xfrm>
            <a:off x="457200" y="3105835"/>
            <a:ext cx="6400800" cy="830997"/>
          </a:xfrm>
          <a:prstGeom prst="rect">
            <a:avLst/>
          </a:prstGeom>
        </p:spPr>
        <p:txBody>
          <a:bodyPr wrap="square">
            <a:spAutoFit/>
          </a:bodyPr>
          <a:lstStyle/>
          <a:p>
            <a:r>
              <a:rPr lang="en-US" sz="2400" dirty="0"/>
              <a:t>https://www.youtube.com/watch?v=yQ3HDiM4-2s</a:t>
            </a:r>
          </a:p>
        </p:txBody>
      </p:sp>
    </p:spTree>
    <p:extLst>
      <p:ext uri="{BB962C8B-B14F-4D97-AF65-F5344CB8AC3E}">
        <p14:creationId xmlns:p14="http://schemas.microsoft.com/office/powerpoint/2010/main" val="3063787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253425"/>
            <a:ext cx="8890000" cy="584775"/>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The APOBEC Association</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10</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p:cNvSpPr txBox="1"/>
          <p:nvPr/>
        </p:nvSpPr>
        <p:spPr>
          <a:xfrm>
            <a:off x="2207164" y="1447800"/>
            <a:ext cx="4721165" cy="553998"/>
          </a:xfrm>
          <a:prstGeom prst="rect">
            <a:avLst/>
          </a:prstGeom>
          <a:noFill/>
        </p:spPr>
        <p:txBody>
          <a:bodyPr wrap="none" rtlCol="0">
            <a:spAutoFit/>
          </a:bodyPr>
          <a:lstStyle/>
          <a:p>
            <a:pPr algn="ctr"/>
            <a:r>
              <a:rPr lang="en-US" sz="3000" b="1" dirty="0">
                <a:latin typeface="Arial" panose="020B0604020202020204" pitchFamily="34" charset="0"/>
                <a:cs typeface="Arial" panose="020B0604020202020204" pitchFamily="34" charset="0"/>
              </a:rPr>
              <a:t>C→T with 5’-T and 3’-A/T</a:t>
            </a:r>
          </a:p>
        </p:txBody>
      </p:sp>
      <p:sp>
        <p:nvSpPr>
          <p:cNvPr id="8" name="TextBox 7"/>
          <p:cNvSpPr txBox="1"/>
          <p:nvPr/>
        </p:nvSpPr>
        <p:spPr>
          <a:xfrm>
            <a:off x="72752" y="6535579"/>
            <a:ext cx="6420373" cy="246221"/>
          </a:xfrm>
          <a:prstGeom prst="rect">
            <a:avLst/>
          </a:prstGeom>
          <a:noFill/>
        </p:spPr>
        <p:txBody>
          <a:bodyPr wrap="square" rtlCol="0">
            <a:spAutoFit/>
          </a:bodyPr>
          <a:lstStyle/>
          <a:p>
            <a:pPr algn="just"/>
            <a:r>
              <a:rPr lang="en-US" sz="1000" dirty="0">
                <a:latin typeface="Arial" panose="020B0604020202020204" pitchFamily="34" charset="0"/>
                <a:cs typeface="Arial" panose="020B0604020202020204" pitchFamily="34" charset="0"/>
              </a:rPr>
              <a:t>Nik-Zainal S. </a:t>
            </a:r>
            <a:r>
              <a:rPr lang="en-US" sz="1000" i="1" dirty="0">
                <a:latin typeface="Arial" panose="020B0604020202020204" pitchFamily="34" charset="0"/>
                <a:cs typeface="Arial" panose="020B0604020202020204" pitchFamily="34" charset="0"/>
              </a:rPr>
              <a:t>et al. “</a:t>
            </a:r>
            <a:r>
              <a:rPr lang="en-US" sz="1000" dirty="0">
                <a:latin typeface="Arial" panose="020B0604020202020204" pitchFamily="34" charset="0"/>
                <a:cs typeface="Arial" panose="020B0604020202020204" pitchFamily="34" charset="0"/>
              </a:rPr>
              <a:t>Mutational processes molding the genomes of 21 breast cancers” </a:t>
            </a:r>
            <a:r>
              <a:rPr lang="en-US" sz="1000" i="1" dirty="0">
                <a:latin typeface="Arial" panose="020B0604020202020204" pitchFamily="34" charset="0"/>
                <a:cs typeface="Arial" panose="020B0604020202020204" pitchFamily="34" charset="0"/>
              </a:rPr>
              <a:t>Cel</a:t>
            </a:r>
            <a:r>
              <a:rPr lang="en-US" sz="1000" dirty="0">
                <a:latin typeface="Arial" panose="020B0604020202020204" pitchFamily="34" charset="0"/>
                <a:cs typeface="Arial" panose="020B0604020202020204" pitchFamily="34" charset="0"/>
              </a:rPr>
              <a:t>l. </a:t>
            </a:r>
            <a:r>
              <a:rPr lang="en-US" sz="1000" u="sng" dirty="0">
                <a:latin typeface="Arial" panose="020B0604020202020204" pitchFamily="34" charset="0"/>
                <a:cs typeface="Arial" panose="020B0604020202020204" pitchFamily="34" charset="0"/>
              </a:rPr>
              <a:t>2012</a:t>
            </a:r>
            <a:r>
              <a:rPr lang="en-US" sz="1000" dirty="0">
                <a:latin typeface="Arial" panose="020B0604020202020204" pitchFamily="34" charset="0"/>
                <a:cs typeface="Arial" panose="020B0604020202020204" pitchFamily="34" charset="0"/>
              </a:rPr>
              <a:t> 149(5):979-93</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7988" y="2255862"/>
            <a:ext cx="5489812" cy="3001938"/>
          </a:xfrm>
          <a:prstGeom prst="rect">
            <a:avLst/>
          </a:prstGeom>
        </p:spPr>
      </p:pic>
      <p:sp>
        <p:nvSpPr>
          <p:cNvPr id="10" name="TextBox 9"/>
          <p:cNvSpPr txBox="1"/>
          <p:nvPr/>
        </p:nvSpPr>
        <p:spPr>
          <a:xfrm>
            <a:off x="3657600" y="5257800"/>
            <a:ext cx="5410200" cy="1200329"/>
          </a:xfrm>
          <a:prstGeom prst="rect">
            <a:avLst/>
          </a:prstGeom>
          <a:noFill/>
        </p:spPr>
        <p:txBody>
          <a:bodyPr wrap="square" rtlCol="0">
            <a:spAutoFit/>
          </a:bodyPr>
          <a:lstStyle/>
          <a:p>
            <a:pPr algn="just"/>
            <a:r>
              <a:rPr lang="en-US" dirty="0">
                <a:latin typeface="Arial" panose="020B0604020202020204" pitchFamily="34" charset="0"/>
                <a:cs typeface="Arial" panose="020B0604020202020204" pitchFamily="34" charset="0"/>
              </a:rPr>
              <a:t>Rainfall plot of base substitutions for PD4107a Breast Cancer line. On x-axis mutation number from ch-1 to </a:t>
            </a:r>
            <a:r>
              <a:rPr lang="en-US" dirty="0" err="1">
                <a:latin typeface="Arial" panose="020B0604020202020204" pitchFamily="34" charset="0"/>
                <a:cs typeface="Arial" panose="020B0604020202020204" pitchFamily="34" charset="0"/>
              </a:rPr>
              <a:t>ch</a:t>
            </a:r>
            <a:r>
              <a:rPr lang="en-US" dirty="0">
                <a:latin typeface="Arial" panose="020B0604020202020204" pitchFamily="34" charset="0"/>
                <a:cs typeface="Arial" panose="020B0604020202020204" pitchFamily="34" charset="0"/>
              </a:rPr>
              <a:t>-X and on y-axis inter-mutation distance (base pair)</a:t>
            </a:r>
          </a:p>
        </p:txBody>
      </p:sp>
      <p:sp>
        <p:nvSpPr>
          <p:cNvPr id="17" name="Oval 16"/>
          <p:cNvSpPr/>
          <p:nvPr/>
        </p:nvSpPr>
        <p:spPr>
          <a:xfrm>
            <a:off x="5715000" y="3528249"/>
            <a:ext cx="788727" cy="12954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81000" y="4939605"/>
            <a:ext cx="2903359" cy="1384995"/>
          </a:xfrm>
          <a:prstGeom prst="rect">
            <a:avLst/>
          </a:prstGeom>
          <a:noFill/>
        </p:spPr>
        <p:txBody>
          <a:bodyPr wrap="none" rtlCol="0">
            <a:spAutoFit/>
          </a:bodyPr>
          <a:lstStyle/>
          <a:p>
            <a:pPr algn="ctr"/>
            <a:r>
              <a:rPr lang="en-US" dirty="0">
                <a:latin typeface="Arial" panose="020B0604020202020204" pitchFamily="34" charset="0"/>
                <a:cs typeface="Arial" panose="020B0604020202020204" pitchFamily="34" charset="0"/>
              </a:rPr>
              <a:t>Not so RANDOM region of</a:t>
            </a:r>
          </a:p>
          <a:p>
            <a:pPr algn="ctr"/>
            <a:r>
              <a:rPr lang="en-US" dirty="0">
                <a:latin typeface="Arial" panose="020B0604020202020204" pitchFamily="34" charset="0"/>
                <a:cs typeface="Arial" panose="020B0604020202020204" pitchFamily="34" charset="0"/>
              </a:rPr>
              <a:t>C→ T base substitutions</a:t>
            </a:r>
          </a:p>
          <a:p>
            <a:pPr algn="ctr"/>
            <a:r>
              <a:rPr lang="en-US" dirty="0">
                <a:latin typeface="Arial" panose="020B0604020202020204" pitchFamily="34" charset="0"/>
                <a:cs typeface="Arial" panose="020B0604020202020204" pitchFamily="34" charset="0"/>
              </a:rPr>
              <a:t>Localized </a:t>
            </a:r>
            <a:r>
              <a:rPr lang="en-US" dirty="0" err="1">
                <a:latin typeface="Arial" panose="020B0604020202020204" pitchFamily="34" charset="0"/>
                <a:cs typeface="Arial" panose="020B0604020202020204" pitchFamily="34" charset="0"/>
              </a:rPr>
              <a:t>Hypermutations</a:t>
            </a:r>
            <a:endParaRPr lang="en-US" dirty="0">
              <a:latin typeface="Arial" panose="020B0604020202020204" pitchFamily="34" charset="0"/>
              <a:cs typeface="Arial" panose="020B0604020202020204" pitchFamily="34" charset="0"/>
            </a:endParaRPr>
          </a:p>
          <a:p>
            <a:pPr algn="ctr"/>
            <a:r>
              <a:rPr lang="en-US" sz="3000" b="1" dirty="0" err="1">
                <a:solidFill>
                  <a:srgbClr val="FF0000"/>
                </a:solidFill>
                <a:latin typeface="Arial" panose="020B0604020202020204" pitchFamily="34" charset="0"/>
                <a:cs typeface="Arial" panose="020B0604020202020204" pitchFamily="34" charset="0"/>
              </a:rPr>
              <a:t>Kataegis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93496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wipe(down)">
                                      <p:cBhvr>
                                        <p:cTn id="7" dur="500"/>
                                        <p:tgtEl>
                                          <p:spTgt spid="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par>
                          <p:cTn id="13" fill="hold">
                            <p:stCondLst>
                              <p:cond delay="500"/>
                            </p:stCondLst>
                            <p:childTnLst>
                              <p:par>
                                <p:cTn id="14" presetID="1" presetClass="entr" presetSubtype="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0" end="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xEl>
                                              <p:pRg st="1" end="1"/>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allAtOnce"/>
      <p:bldP spid="10" grpId="0"/>
      <p:bldP spid="17" grpId="0" animBg="1"/>
      <p:bldP spid="12"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253425"/>
            <a:ext cx="8890000" cy="584775"/>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Remarks and Conclusion</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11</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174571" y="1524000"/>
            <a:ext cx="8799460" cy="5016758"/>
          </a:xfrm>
          <a:prstGeom prst="rect">
            <a:avLst/>
          </a:prstGeom>
          <a:noFill/>
        </p:spPr>
        <p:txBody>
          <a:bodyPr wrap="none" rtlCol="0">
            <a:spAutoFit/>
          </a:bodyPr>
          <a:lstStyle/>
          <a:p>
            <a:pPr algn="ctr"/>
            <a:r>
              <a:rPr lang="en-US" sz="2000" dirty="0">
                <a:latin typeface="Arial" panose="020B0604020202020204" pitchFamily="34" charset="0"/>
                <a:cs typeface="Arial" panose="020B0604020202020204" pitchFamily="34" charset="0"/>
              </a:rPr>
              <a:t>New </a:t>
            </a:r>
            <a:r>
              <a:rPr lang="en-US" sz="2000" b="1" dirty="0">
                <a:latin typeface="Arial" panose="020B0604020202020204" pitchFamily="34" charset="0"/>
                <a:cs typeface="Arial" panose="020B0604020202020204" pitchFamily="34" charset="0"/>
              </a:rPr>
              <a:t>Algorithms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Computational Framework</a:t>
            </a:r>
          </a:p>
          <a:p>
            <a:pPr algn="ctr"/>
            <a:r>
              <a:rPr lang="en-US" sz="2000" dirty="0">
                <a:latin typeface="Arial" panose="020B0604020202020204" pitchFamily="34" charset="0"/>
                <a:cs typeface="Arial" panose="020B0604020202020204" pitchFamily="34" charset="0"/>
              </a:rPr>
              <a:t>Identification of novel mutation sites: </a:t>
            </a:r>
            <a:r>
              <a:rPr lang="en-US" sz="2000" u="sng" dirty="0" err="1">
                <a:latin typeface="Arial" panose="020B0604020202020204" pitchFamily="34" charset="0"/>
                <a:cs typeface="Arial" panose="020B0604020202020204" pitchFamily="34" charset="0"/>
              </a:rPr>
              <a:t>Kataegis</a:t>
            </a:r>
            <a:r>
              <a:rPr lang="en-US" sz="2000" dirty="0">
                <a:latin typeface="Arial" panose="020B0604020202020204" pitchFamily="34" charset="0"/>
                <a:cs typeface="Arial" panose="020B0604020202020204" pitchFamily="34" charset="0"/>
              </a:rPr>
              <a:t> (not so random)</a:t>
            </a:r>
          </a:p>
          <a:p>
            <a:pPr algn="ctr"/>
            <a:r>
              <a:rPr lang="en-US" sz="2000" dirty="0">
                <a:latin typeface="Arial" panose="020B0604020202020204" pitchFamily="34" charset="0"/>
                <a:cs typeface="Arial" panose="020B0604020202020204" pitchFamily="34" charset="0"/>
              </a:rPr>
              <a:t>Little explanation on the actual computational</a:t>
            </a:r>
          </a:p>
          <a:p>
            <a:pPr algn="ctr"/>
            <a:r>
              <a:rPr lang="en-US" sz="2000" dirty="0">
                <a:latin typeface="Arial" panose="020B0604020202020204" pitchFamily="34" charset="0"/>
                <a:cs typeface="Arial" panose="020B0604020202020204" pitchFamily="34" charset="0"/>
              </a:rPr>
              <a:t>see thesis:</a:t>
            </a:r>
          </a:p>
          <a:p>
            <a:pPr algn="ctr"/>
            <a:r>
              <a:rPr lang="en-US" sz="2000" dirty="0">
                <a:latin typeface="Arial" panose="020B0604020202020204" pitchFamily="34" charset="0"/>
                <a:cs typeface="Arial" panose="020B0604020202020204" pitchFamily="34" charset="0"/>
                <a:hlinkClick r:id="rId3"/>
              </a:rPr>
              <a:t>ftp://ftp.sanger.ac.uk/pub/resources/theses/la2/alexandrov_ludmil_thesis.pdf</a:t>
            </a:r>
            <a:endParaRPr lang="en-US" sz="2000" dirty="0">
              <a:latin typeface="Arial" panose="020B0604020202020204" pitchFamily="34" charset="0"/>
              <a:cs typeface="Arial" panose="020B0604020202020204" pitchFamily="34" charset="0"/>
            </a:endParaRPr>
          </a:p>
          <a:p>
            <a:pPr algn="ctr"/>
            <a:endParaRPr lang="en-US" sz="2000" dirty="0">
              <a:latin typeface="Arial" panose="020B0604020202020204" pitchFamily="34" charset="0"/>
              <a:cs typeface="Arial" panose="020B0604020202020204" pitchFamily="34" charset="0"/>
            </a:endParaRPr>
          </a:p>
          <a:p>
            <a:pPr algn="ctr"/>
            <a:r>
              <a:rPr lang="en-US" sz="2000" dirty="0">
                <a:latin typeface="Arial" panose="020B0604020202020204" pitchFamily="34" charset="0"/>
                <a:cs typeface="Arial" panose="020B0604020202020204" pitchFamily="34" charset="0"/>
              </a:rPr>
              <a:t>Some have a Probable Association</a:t>
            </a:r>
          </a:p>
          <a:p>
            <a:pPr algn="ctr"/>
            <a:r>
              <a:rPr lang="en-US" sz="2000" dirty="0">
                <a:latin typeface="Arial" panose="020B0604020202020204" pitchFamily="34" charset="0"/>
                <a:cs typeface="Arial" panose="020B0604020202020204" pitchFamily="34" charset="0"/>
              </a:rPr>
              <a:t>Yet, </a:t>
            </a:r>
            <a:r>
              <a:rPr lang="en-US" sz="2000" u="sng" dirty="0">
                <a:latin typeface="Arial" panose="020B0604020202020204" pitchFamily="34" charset="0"/>
                <a:cs typeface="Arial" panose="020B0604020202020204" pitchFamily="34" charset="0"/>
              </a:rPr>
              <a:t>majority</a:t>
            </a:r>
            <a:r>
              <a:rPr lang="en-US" sz="2000" dirty="0">
                <a:latin typeface="Arial" panose="020B0604020202020204" pitchFamily="34" charset="0"/>
                <a:cs typeface="Arial" panose="020B0604020202020204" pitchFamily="34" charset="0"/>
              </a:rPr>
              <a:t> of these signatures </a:t>
            </a:r>
            <a:r>
              <a:rPr lang="en-US" sz="2000" u="sng" dirty="0">
                <a:latin typeface="Arial" panose="020B0604020202020204" pitchFamily="34" charset="0"/>
                <a:cs typeface="Arial" panose="020B0604020202020204" pitchFamily="34" charset="0"/>
              </a:rPr>
              <a:t>have to be explained</a:t>
            </a:r>
          </a:p>
          <a:p>
            <a:pPr algn="ctr"/>
            <a:endParaRPr lang="en-US" sz="2000" dirty="0">
              <a:latin typeface="Arial" panose="020B0604020202020204" pitchFamily="34" charset="0"/>
              <a:cs typeface="Arial" panose="020B0604020202020204" pitchFamily="34" charset="0"/>
            </a:endParaRPr>
          </a:p>
          <a:p>
            <a:pPr algn="ctr"/>
            <a:r>
              <a:rPr lang="en-US" sz="2000" dirty="0">
                <a:latin typeface="Arial" panose="020B0604020202020204" pitchFamily="34" charset="0"/>
                <a:cs typeface="Arial" panose="020B0604020202020204" pitchFamily="34" charset="0"/>
              </a:rPr>
              <a:t>Perform </a:t>
            </a:r>
            <a:r>
              <a:rPr lang="en-US" sz="2000" b="1" dirty="0">
                <a:latin typeface="Arial" panose="020B0604020202020204" pitchFamily="34" charset="0"/>
                <a:cs typeface="Arial" panose="020B0604020202020204" pitchFamily="34" charset="0"/>
              </a:rPr>
              <a:t>mRNA-</a:t>
            </a:r>
            <a:r>
              <a:rPr lang="en-US" sz="2000" b="1" dirty="0" err="1">
                <a:latin typeface="Arial" panose="020B0604020202020204" pitchFamily="34" charset="0"/>
                <a:cs typeface="Arial" panose="020B0604020202020204" pitchFamily="34" charset="0"/>
              </a:rPr>
              <a:t>seq</a:t>
            </a:r>
            <a:r>
              <a:rPr lang="en-US" sz="2000" b="1" dirty="0">
                <a:latin typeface="Arial" panose="020B0604020202020204" pitchFamily="34" charset="0"/>
                <a:cs typeface="Arial" panose="020B0604020202020204" pitchFamily="34" charset="0"/>
              </a:rPr>
              <a:t> analysis </a:t>
            </a:r>
            <a:r>
              <a:rPr lang="en-US" sz="2000" dirty="0">
                <a:latin typeface="Arial" panose="020B0604020202020204" pitchFamily="34" charset="0"/>
                <a:cs typeface="Arial" panose="020B0604020202020204" pitchFamily="34" charset="0"/>
              </a:rPr>
              <a:t>(transcriptomic) on these tumors</a:t>
            </a:r>
          </a:p>
          <a:p>
            <a:pPr algn="ctr"/>
            <a:r>
              <a:rPr lang="en-US" sz="2000" dirty="0">
                <a:latin typeface="Arial" panose="020B0604020202020204" pitchFamily="34" charset="0"/>
                <a:cs typeface="Arial" panose="020B0604020202020204" pitchFamily="34" charset="0"/>
              </a:rPr>
              <a:t>Data available (</a:t>
            </a:r>
            <a:r>
              <a:rPr lang="en-US" sz="2000" dirty="0" err="1">
                <a:latin typeface="Arial" panose="020B0604020202020204" pitchFamily="34" charset="0"/>
                <a:cs typeface="Arial" panose="020B0604020202020204" pitchFamily="34" charset="0"/>
              </a:rPr>
              <a:t>Oncomine</a:t>
            </a:r>
            <a:r>
              <a:rPr lang="en-US" sz="2000" dirty="0">
                <a:latin typeface="Arial" panose="020B0604020202020204" pitchFamily="34" charset="0"/>
                <a:cs typeface="Arial" panose="020B0604020202020204" pitchFamily="34" charset="0"/>
              </a:rPr>
              <a:t> Data Base </a:t>
            </a:r>
            <a:r>
              <a:rPr lang="en-US" sz="2000" i="1" dirty="0">
                <a:latin typeface="Arial" panose="020B0604020202020204" pitchFamily="34" charset="0"/>
                <a:cs typeface="Arial" panose="020B0604020202020204" pitchFamily="34" charset="0"/>
              </a:rPr>
              <a:t>oncomine.org</a:t>
            </a:r>
            <a:r>
              <a:rPr lang="en-US" sz="2000" dirty="0">
                <a:latin typeface="Arial" panose="020B0604020202020204" pitchFamily="34" charset="0"/>
                <a:cs typeface="Arial" panose="020B0604020202020204" pitchFamily="34" charset="0"/>
              </a:rPr>
              <a:t>) </a:t>
            </a:r>
          </a:p>
          <a:p>
            <a:pPr algn="ctr"/>
            <a:endParaRPr lang="en-US" sz="2000" dirty="0">
              <a:latin typeface="Arial" panose="020B0604020202020204" pitchFamily="34" charset="0"/>
              <a:cs typeface="Arial" panose="020B0604020202020204" pitchFamily="34" charset="0"/>
            </a:endParaRPr>
          </a:p>
          <a:p>
            <a:pPr algn="ctr"/>
            <a:r>
              <a:rPr lang="en-US" sz="2000" u="sng" dirty="0">
                <a:latin typeface="Arial" panose="020B0604020202020204" pitchFamily="34" charset="0"/>
                <a:cs typeface="Arial" panose="020B0604020202020204" pitchFamily="34" charset="0"/>
              </a:rPr>
              <a:t>Identify Association</a:t>
            </a:r>
          </a:p>
          <a:p>
            <a:pPr algn="ctr"/>
            <a:endParaRPr lang="en-US" sz="2000" dirty="0">
              <a:latin typeface="Arial" panose="020B0604020202020204" pitchFamily="34" charset="0"/>
              <a:cs typeface="Arial" panose="020B0604020202020204" pitchFamily="34" charset="0"/>
            </a:endParaRPr>
          </a:p>
          <a:p>
            <a:pPr algn="ctr"/>
            <a:r>
              <a:rPr lang="en-US" sz="2000" dirty="0">
                <a:latin typeface="Arial" panose="020B0604020202020204" pitchFamily="34" charset="0"/>
                <a:cs typeface="Arial" panose="020B0604020202020204" pitchFamily="34" charset="0"/>
              </a:rPr>
              <a:t>Provide a Novel Approach to better understand Cancer</a:t>
            </a:r>
          </a:p>
          <a:p>
            <a:pPr algn="ctr"/>
            <a:r>
              <a:rPr lang="en-US" sz="2000" dirty="0">
                <a:latin typeface="Arial" panose="020B0604020202020204" pitchFamily="34" charset="0"/>
                <a:cs typeface="Arial" panose="020B0604020202020204" pitchFamily="34" charset="0"/>
              </a:rPr>
              <a:t>Driving forces → </a:t>
            </a:r>
            <a:r>
              <a:rPr lang="en-US" sz="2000" b="1" dirty="0">
                <a:latin typeface="Arial" panose="020B0604020202020204" pitchFamily="34" charset="0"/>
                <a:cs typeface="Arial" panose="020B0604020202020204" pitchFamily="34" charset="0"/>
              </a:rPr>
              <a:t>Target</a:t>
            </a:r>
            <a:r>
              <a:rPr lang="en-US" sz="2000" dirty="0">
                <a:latin typeface="Arial" panose="020B0604020202020204" pitchFamily="34" charset="0"/>
                <a:cs typeface="Arial" panose="020B0604020202020204" pitchFamily="34" charset="0"/>
              </a:rPr>
              <a:t> new Pathways (</a:t>
            </a:r>
            <a:r>
              <a:rPr lang="en-US" sz="2000" i="1" dirty="0">
                <a:latin typeface="Arial" panose="020B0604020202020204" pitchFamily="34" charset="0"/>
                <a:cs typeface="Arial" panose="020B0604020202020204" pitchFamily="34" charset="0"/>
              </a:rPr>
              <a:t>metabolism, signaling</a:t>
            </a:r>
            <a:r>
              <a:rPr lang="en-US"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576065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gure 1">
            <a:extLst>
              <a:ext uri="{FF2B5EF4-FFF2-40B4-BE49-F238E27FC236}">
                <a16:creationId xmlns:a16="http://schemas.microsoft.com/office/drawing/2014/main" id="{7063BE97-8A45-470A-8A3F-2027CD3976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099" y="748020"/>
            <a:ext cx="8820150" cy="355282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91B88C1-5936-477F-8610-7BAC0BEE0A66}"/>
              </a:ext>
            </a:extLst>
          </p:cNvPr>
          <p:cNvSpPr/>
          <p:nvPr/>
        </p:nvSpPr>
        <p:spPr>
          <a:xfrm>
            <a:off x="567813" y="4818196"/>
            <a:ext cx="7870722" cy="1754326"/>
          </a:xfrm>
          <a:prstGeom prst="rect">
            <a:avLst/>
          </a:prstGeom>
        </p:spPr>
        <p:txBody>
          <a:bodyPr wrap="square">
            <a:spAutoFit/>
          </a:bodyPr>
          <a:lstStyle/>
          <a:p>
            <a:r>
              <a:rPr lang="en-US" dirty="0">
                <a:solidFill>
                  <a:srgbClr val="222222"/>
                </a:solidFill>
                <a:latin typeface="Lora"/>
              </a:rPr>
              <a:t>Every dot represents a sample whereas the red horizontal lines are the median numbers of mutations in the respective cancer types. The vertical axis (log scaled) shows the number of mutations per </a:t>
            </a:r>
            <a:r>
              <a:rPr lang="en-US" dirty="0" err="1">
                <a:solidFill>
                  <a:srgbClr val="222222"/>
                </a:solidFill>
                <a:latin typeface="Lora"/>
              </a:rPr>
              <a:t>megabase</a:t>
            </a:r>
            <a:r>
              <a:rPr lang="en-US" dirty="0">
                <a:solidFill>
                  <a:srgbClr val="222222"/>
                </a:solidFill>
                <a:latin typeface="Lora"/>
              </a:rPr>
              <a:t> whereas the different cancer types are ordered on the horizontal axis based on their median numbers of somatic mutations. ALL, acute lymphoblastic </a:t>
            </a:r>
            <a:r>
              <a:rPr lang="en-US" dirty="0" err="1">
                <a:solidFill>
                  <a:srgbClr val="222222"/>
                </a:solidFill>
                <a:latin typeface="Lora"/>
              </a:rPr>
              <a:t>leukaemia</a:t>
            </a:r>
            <a:r>
              <a:rPr lang="en-US" dirty="0">
                <a:solidFill>
                  <a:srgbClr val="222222"/>
                </a:solidFill>
                <a:latin typeface="Lora"/>
              </a:rPr>
              <a:t>; AML, acute myeloid </a:t>
            </a:r>
            <a:r>
              <a:rPr lang="en-US" dirty="0" err="1">
                <a:solidFill>
                  <a:srgbClr val="222222"/>
                </a:solidFill>
                <a:latin typeface="Lora"/>
              </a:rPr>
              <a:t>leukaemia</a:t>
            </a:r>
            <a:r>
              <a:rPr lang="en-US" dirty="0">
                <a:solidFill>
                  <a:srgbClr val="222222"/>
                </a:solidFill>
                <a:latin typeface="Lora"/>
              </a:rPr>
              <a:t>; CLL, chronic lymphocytic </a:t>
            </a:r>
            <a:r>
              <a:rPr lang="en-US" dirty="0" err="1">
                <a:solidFill>
                  <a:srgbClr val="222222"/>
                </a:solidFill>
                <a:latin typeface="Lora"/>
              </a:rPr>
              <a:t>leukaemia</a:t>
            </a:r>
            <a:r>
              <a:rPr lang="en-US" dirty="0">
                <a:solidFill>
                  <a:srgbClr val="222222"/>
                </a:solidFill>
                <a:latin typeface="Lora"/>
              </a:rPr>
              <a:t>.</a:t>
            </a:r>
            <a:endParaRPr lang="en-US" dirty="0"/>
          </a:p>
        </p:txBody>
      </p:sp>
      <p:sp>
        <p:nvSpPr>
          <p:cNvPr id="5" name="Rectangle 4">
            <a:extLst>
              <a:ext uri="{FF2B5EF4-FFF2-40B4-BE49-F238E27FC236}">
                <a16:creationId xmlns:a16="http://schemas.microsoft.com/office/drawing/2014/main" id="{68E46015-451F-4941-B43B-5356F9D9E975}"/>
              </a:ext>
            </a:extLst>
          </p:cNvPr>
          <p:cNvSpPr/>
          <p:nvPr/>
        </p:nvSpPr>
        <p:spPr>
          <a:xfrm>
            <a:off x="93098" y="101689"/>
            <a:ext cx="8820149" cy="369332"/>
          </a:xfrm>
          <a:prstGeom prst="rect">
            <a:avLst/>
          </a:prstGeom>
        </p:spPr>
        <p:txBody>
          <a:bodyPr wrap="square">
            <a:spAutoFit/>
          </a:bodyPr>
          <a:lstStyle/>
          <a:p>
            <a:r>
              <a:rPr lang="en-US" b="1" dirty="0">
                <a:solidFill>
                  <a:srgbClr val="222222"/>
                </a:solidFill>
                <a:latin typeface="Lora"/>
              </a:rPr>
              <a:t>Figure 1 : The prevalence of somatic mutations across human cancer types.</a:t>
            </a:r>
            <a:endParaRPr lang="en-US" b="1" i="0" dirty="0">
              <a:solidFill>
                <a:srgbClr val="222222"/>
              </a:solidFill>
              <a:effectLst/>
              <a:latin typeface="Lora"/>
            </a:endParaRPr>
          </a:p>
        </p:txBody>
      </p:sp>
    </p:spTree>
    <p:extLst>
      <p:ext uri="{BB962C8B-B14F-4D97-AF65-F5344CB8AC3E}">
        <p14:creationId xmlns:p14="http://schemas.microsoft.com/office/powerpoint/2010/main" val="17149644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5E8D98F-3F01-4051-909A-9BCB990BB6C6}"/>
              </a:ext>
            </a:extLst>
          </p:cNvPr>
          <p:cNvPicPr>
            <a:picLocks noChangeAspect="1"/>
          </p:cNvPicPr>
          <p:nvPr/>
        </p:nvPicPr>
        <p:blipFill>
          <a:blip r:embed="rId3"/>
          <a:stretch>
            <a:fillRect/>
          </a:stretch>
        </p:blipFill>
        <p:spPr>
          <a:xfrm>
            <a:off x="1536633" y="438859"/>
            <a:ext cx="6070734" cy="4943125"/>
          </a:xfrm>
          <a:prstGeom prst="rect">
            <a:avLst/>
          </a:prstGeom>
        </p:spPr>
      </p:pic>
      <p:sp>
        <p:nvSpPr>
          <p:cNvPr id="5" name="Rectangle 4">
            <a:extLst>
              <a:ext uri="{FF2B5EF4-FFF2-40B4-BE49-F238E27FC236}">
                <a16:creationId xmlns:a16="http://schemas.microsoft.com/office/drawing/2014/main" id="{E6A6CB4A-EFBA-41A3-B6EE-18F2C019AEBC}"/>
              </a:ext>
            </a:extLst>
          </p:cNvPr>
          <p:cNvSpPr/>
          <p:nvPr/>
        </p:nvSpPr>
        <p:spPr>
          <a:xfrm>
            <a:off x="381000" y="19756"/>
            <a:ext cx="7467600" cy="369332"/>
          </a:xfrm>
          <a:prstGeom prst="rect">
            <a:avLst/>
          </a:prstGeom>
        </p:spPr>
        <p:txBody>
          <a:bodyPr wrap="square">
            <a:spAutoFit/>
          </a:bodyPr>
          <a:lstStyle/>
          <a:p>
            <a:r>
              <a:rPr lang="en-US" b="1" dirty="0">
                <a:solidFill>
                  <a:srgbClr val="222222"/>
                </a:solidFill>
                <a:latin typeface="Lora"/>
              </a:rPr>
              <a:t>Figure 2 : Validated mutational signatures found in human cancer.</a:t>
            </a:r>
            <a:endParaRPr lang="en-US" b="1" i="0" dirty="0">
              <a:solidFill>
                <a:srgbClr val="222222"/>
              </a:solidFill>
              <a:effectLst/>
              <a:latin typeface="Lora"/>
            </a:endParaRPr>
          </a:p>
        </p:txBody>
      </p:sp>
      <p:sp>
        <p:nvSpPr>
          <p:cNvPr id="6" name="Rectangle 5">
            <a:extLst>
              <a:ext uri="{FF2B5EF4-FFF2-40B4-BE49-F238E27FC236}">
                <a16:creationId xmlns:a16="http://schemas.microsoft.com/office/drawing/2014/main" id="{717B4802-2533-4CFD-BAF8-8A4BBF6A7C3B}"/>
              </a:ext>
            </a:extLst>
          </p:cNvPr>
          <p:cNvSpPr/>
          <p:nvPr/>
        </p:nvSpPr>
        <p:spPr>
          <a:xfrm>
            <a:off x="19756" y="5562600"/>
            <a:ext cx="9144000" cy="1169551"/>
          </a:xfrm>
          <a:prstGeom prst="rect">
            <a:avLst/>
          </a:prstGeom>
        </p:spPr>
        <p:txBody>
          <a:bodyPr wrap="square">
            <a:spAutoFit/>
          </a:bodyPr>
          <a:lstStyle/>
          <a:p>
            <a:r>
              <a:rPr lang="en-US" sz="1400" dirty="0">
                <a:solidFill>
                  <a:srgbClr val="222222"/>
                </a:solidFill>
                <a:latin typeface="Lora"/>
              </a:rPr>
              <a:t>Each signature is displayed according to the 96 substitution classification defined by the substitution class and sequence context immediately 3′ and 5′ to the mutated base. The probability bars for the six types of substitutions are displayed in different colors. The mutation types are on the horizontal axes, whereas vertical axes depict the percentage of mutations attributed to a specific mutation type. All mutational signatures are displayed on the basis of the trinucleotide frequency of the human genome. Asterisk indicates mutation type exceeding 20%.</a:t>
            </a:r>
            <a:endParaRPr lang="en-US" sz="1400" dirty="0"/>
          </a:p>
        </p:txBody>
      </p:sp>
    </p:spTree>
    <p:extLst>
      <p:ext uri="{BB962C8B-B14F-4D97-AF65-F5344CB8AC3E}">
        <p14:creationId xmlns:p14="http://schemas.microsoft.com/office/powerpoint/2010/main" val="11779127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615326-4D32-4BFA-89CB-54F73E4B3D2F}"/>
              </a:ext>
            </a:extLst>
          </p:cNvPr>
          <p:cNvPicPr>
            <a:picLocks noChangeAspect="1"/>
          </p:cNvPicPr>
          <p:nvPr/>
        </p:nvPicPr>
        <p:blipFill>
          <a:blip r:embed="rId2"/>
          <a:stretch>
            <a:fillRect/>
          </a:stretch>
        </p:blipFill>
        <p:spPr>
          <a:xfrm>
            <a:off x="1252537" y="142875"/>
            <a:ext cx="6638925" cy="6572250"/>
          </a:xfrm>
          <a:prstGeom prst="rect">
            <a:avLst/>
          </a:prstGeom>
        </p:spPr>
      </p:pic>
    </p:spTree>
    <p:extLst>
      <p:ext uri="{BB962C8B-B14F-4D97-AF65-F5344CB8AC3E}">
        <p14:creationId xmlns:p14="http://schemas.microsoft.com/office/powerpoint/2010/main" val="25676598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C22525-7E1A-4005-A747-5FFA41F79B72}"/>
              </a:ext>
            </a:extLst>
          </p:cNvPr>
          <p:cNvPicPr>
            <a:picLocks noChangeAspect="1"/>
          </p:cNvPicPr>
          <p:nvPr/>
        </p:nvPicPr>
        <p:blipFill>
          <a:blip r:embed="rId2"/>
          <a:stretch>
            <a:fillRect/>
          </a:stretch>
        </p:blipFill>
        <p:spPr>
          <a:xfrm>
            <a:off x="1371600" y="152400"/>
            <a:ext cx="6072187" cy="5939280"/>
          </a:xfrm>
          <a:prstGeom prst="rect">
            <a:avLst/>
          </a:prstGeom>
        </p:spPr>
      </p:pic>
    </p:spTree>
    <p:extLst>
      <p:ext uri="{BB962C8B-B14F-4D97-AF65-F5344CB8AC3E}">
        <p14:creationId xmlns:p14="http://schemas.microsoft.com/office/powerpoint/2010/main" val="172473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25930-E56F-4715-A2D4-2317F959CA69}"/>
              </a:ext>
            </a:extLst>
          </p:cNvPr>
          <p:cNvSpPr>
            <a:spLocks noGrp="1"/>
          </p:cNvSpPr>
          <p:nvPr>
            <p:ph type="title"/>
          </p:nvPr>
        </p:nvSpPr>
        <p:spPr>
          <a:xfrm>
            <a:off x="197871" y="1218"/>
            <a:ext cx="7886700" cy="923330"/>
          </a:xfrm>
        </p:spPr>
        <p:txBody>
          <a:bodyPr>
            <a:normAutofit/>
          </a:bodyPr>
          <a:lstStyle/>
          <a:p>
            <a:pPr algn="l"/>
            <a:r>
              <a:rPr lang="en-US" sz="3600" b="1" dirty="0"/>
              <a:t>Authors / Funding</a:t>
            </a:r>
          </a:p>
        </p:txBody>
      </p:sp>
      <p:sp>
        <p:nvSpPr>
          <p:cNvPr id="4" name="Rectangle 3">
            <a:extLst>
              <a:ext uri="{FF2B5EF4-FFF2-40B4-BE49-F238E27FC236}">
                <a16:creationId xmlns:a16="http://schemas.microsoft.com/office/drawing/2014/main" id="{C22F0FDB-FED1-401A-9F63-467177254D97}"/>
              </a:ext>
            </a:extLst>
          </p:cNvPr>
          <p:cNvSpPr/>
          <p:nvPr/>
        </p:nvSpPr>
        <p:spPr>
          <a:xfrm>
            <a:off x="450444" y="4625676"/>
            <a:ext cx="4572000" cy="1354217"/>
          </a:xfrm>
          <a:prstGeom prst="rect">
            <a:avLst/>
          </a:prstGeom>
          <a:ln>
            <a:solidFill>
              <a:schemeClr val="tx1"/>
            </a:solidFill>
          </a:ln>
        </p:spPr>
        <p:txBody>
          <a:bodyPr>
            <a:spAutoFit/>
          </a:bodyPr>
          <a:lstStyle/>
          <a:p>
            <a:r>
              <a:rPr lang="en-US" sz="1600" b="1" dirty="0"/>
              <a:t>Consortia</a:t>
            </a:r>
          </a:p>
          <a:p>
            <a:r>
              <a:rPr lang="en-US" sz="1600" dirty="0"/>
              <a:t>Australian Pancreatic Cancer Genome Initiative</a:t>
            </a:r>
          </a:p>
          <a:p>
            <a:r>
              <a:rPr lang="en-US" sz="1600" dirty="0"/>
              <a:t>ICGC Breast Cancer Consortium</a:t>
            </a:r>
          </a:p>
          <a:p>
            <a:r>
              <a:rPr lang="en-US" sz="1600" dirty="0"/>
              <a:t>ICGC MMML-Seq Consortium</a:t>
            </a:r>
          </a:p>
          <a:p>
            <a:r>
              <a:rPr lang="en-US" sz="1600" dirty="0"/>
              <a:t>ICGC </a:t>
            </a:r>
            <a:r>
              <a:rPr lang="en-US" sz="1600" dirty="0" err="1"/>
              <a:t>PedBrain</a:t>
            </a:r>
            <a:endParaRPr lang="en-US" sz="1600" dirty="0"/>
          </a:p>
        </p:txBody>
      </p:sp>
      <p:sp>
        <p:nvSpPr>
          <p:cNvPr id="6" name="Rectangle 5">
            <a:extLst>
              <a:ext uri="{FF2B5EF4-FFF2-40B4-BE49-F238E27FC236}">
                <a16:creationId xmlns:a16="http://schemas.microsoft.com/office/drawing/2014/main" id="{34B33B28-58DC-4FCE-A6B3-FA0C64341D42}"/>
              </a:ext>
            </a:extLst>
          </p:cNvPr>
          <p:cNvSpPr/>
          <p:nvPr/>
        </p:nvSpPr>
        <p:spPr>
          <a:xfrm>
            <a:off x="450444" y="1183272"/>
            <a:ext cx="8495685" cy="1815882"/>
          </a:xfrm>
          <a:prstGeom prst="rect">
            <a:avLst/>
          </a:prstGeom>
          <a:ln>
            <a:solidFill>
              <a:schemeClr val="tx1"/>
            </a:solidFill>
          </a:ln>
        </p:spPr>
        <p:txBody>
          <a:bodyPr wrap="square">
            <a:spAutoFit/>
          </a:bodyPr>
          <a:lstStyle/>
          <a:p>
            <a:r>
              <a:rPr lang="en-US" sz="1600" b="1" dirty="0"/>
              <a:t>Affiliations</a:t>
            </a:r>
          </a:p>
          <a:p>
            <a:r>
              <a:rPr lang="en-US" sz="1600" dirty="0">
                <a:solidFill>
                  <a:schemeClr val="accent1"/>
                </a:solidFill>
              </a:rPr>
              <a:t>Cancer Genome Project, </a:t>
            </a:r>
            <a:r>
              <a:rPr lang="en-US" sz="1600" dirty="0" err="1">
                <a:solidFill>
                  <a:schemeClr val="accent1"/>
                </a:solidFill>
              </a:rPr>
              <a:t>Wellcome</a:t>
            </a:r>
            <a:r>
              <a:rPr lang="en-US" sz="1600" dirty="0">
                <a:solidFill>
                  <a:schemeClr val="accent1"/>
                </a:solidFill>
              </a:rPr>
              <a:t> Trust Sanger Institute</a:t>
            </a:r>
            <a:r>
              <a:rPr lang="en-US" sz="1600" dirty="0"/>
              <a:t>, </a:t>
            </a:r>
            <a:r>
              <a:rPr lang="en-US" sz="1600" dirty="0" err="1"/>
              <a:t>Wellcome</a:t>
            </a:r>
            <a:r>
              <a:rPr lang="en-US" sz="1600" dirty="0"/>
              <a:t> Trust Genome Campus, </a:t>
            </a:r>
            <a:r>
              <a:rPr lang="en-US" sz="1600" dirty="0" err="1"/>
              <a:t>Hinxton</a:t>
            </a:r>
            <a:r>
              <a:rPr lang="en-US" sz="1600" dirty="0"/>
              <a:t>, </a:t>
            </a:r>
            <a:r>
              <a:rPr lang="en-US" sz="1600" dirty="0" err="1"/>
              <a:t>Cambridgeshire</a:t>
            </a:r>
            <a:r>
              <a:rPr lang="en-US" sz="1600" dirty="0"/>
              <a:t>, UK.</a:t>
            </a:r>
          </a:p>
          <a:p>
            <a:r>
              <a:rPr lang="en-US" sz="1600" dirty="0"/>
              <a:t>Department of Medical Genetics, Addenbrooke’s Hospital NHS Trust, Hills Road, Cambridge, UK.</a:t>
            </a:r>
          </a:p>
          <a:p>
            <a:r>
              <a:rPr lang="en-US" sz="1600" dirty="0"/>
              <a:t>Molecular Oncology, Michael Smith Genome Sciences Centre, BC Cancer Agency, Vancouver, Canada</a:t>
            </a:r>
          </a:p>
          <a:p>
            <a:r>
              <a:rPr lang="en-US" sz="1600" dirty="0"/>
              <a:t>Department of Pathology, University of British Columbia,, British Columbia, Vancouver, Canada</a:t>
            </a:r>
          </a:p>
          <a:p>
            <a:r>
              <a:rPr lang="en-US" sz="1600" dirty="0"/>
              <a:t>…</a:t>
            </a:r>
          </a:p>
        </p:txBody>
      </p:sp>
      <p:pic>
        <p:nvPicPr>
          <p:cNvPr id="7" name="Picture 6">
            <a:extLst>
              <a:ext uri="{FF2B5EF4-FFF2-40B4-BE49-F238E27FC236}">
                <a16:creationId xmlns:a16="http://schemas.microsoft.com/office/drawing/2014/main" id="{8D2FEB32-2ACD-45D2-892E-7E8728B6CFBE}"/>
              </a:ext>
            </a:extLst>
          </p:cNvPr>
          <p:cNvPicPr>
            <a:picLocks noChangeAspect="1"/>
          </p:cNvPicPr>
          <p:nvPr/>
        </p:nvPicPr>
        <p:blipFill>
          <a:blip r:embed="rId2"/>
          <a:stretch>
            <a:fillRect/>
          </a:stretch>
        </p:blipFill>
        <p:spPr>
          <a:xfrm>
            <a:off x="5653406" y="4514266"/>
            <a:ext cx="3065907" cy="1054672"/>
          </a:xfrm>
          <a:prstGeom prst="rect">
            <a:avLst/>
          </a:prstGeom>
        </p:spPr>
      </p:pic>
      <p:sp>
        <p:nvSpPr>
          <p:cNvPr id="8" name="Rectangle 7">
            <a:extLst>
              <a:ext uri="{FF2B5EF4-FFF2-40B4-BE49-F238E27FC236}">
                <a16:creationId xmlns:a16="http://schemas.microsoft.com/office/drawing/2014/main" id="{6049A397-4D7E-4496-9091-AD73850031D8}"/>
              </a:ext>
            </a:extLst>
          </p:cNvPr>
          <p:cNvSpPr/>
          <p:nvPr/>
        </p:nvSpPr>
        <p:spPr>
          <a:xfrm>
            <a:off x="424424" y="3052411"/>
            <a:ext cx="8047702" cy="646331"/>
          </a:xfrm>
          <a:prstGeom prst="rect">
            <a:avLst/>
          </a:prstGeom>
        </p:spPr>
        <p:txBody>
          <a:bodyPr wrap="square">
            <a:spAutoFit/>
          </a:bodyPr>
          <a:lstStyle/>
          <a:p>
            <a:r>
              <a:rPr lang="en-US" b="1" dirty="0">
                <a:solidFill>
                  <a:schemeClr val="accent1"/>
                </a:solidFill>
              </a:rPr>
              <a:t>Sanger Institute: </a:t>
            </a:r>
            <a:r>
              <a:rPr lang="en-US" b="1" dirty="0">
                <a:solidFill>
                  <a:schemeClr val="accent6"/>
                </a:solidFill>
              </a:rPr>
              <a:t>“We use genome sequences to advance understanding of the biology of humans and pathogens to improve human health”</a:t>
            </a:r>
          </a:p>
        </p:txBody>
      </p:sp>
      <p:sp>
        <p:nvSpPr>
          <p:cNvPr id="9" name="Rectangle 8">
            <a:extLst>
              <a:ext uri="{FF2B5EF4-FFF2-40B4-BE49-F238E27FC236}">
                <a16:creationId xmlns:a16="http://schemas.microsoft.com/office/drawing/2014/main" id="{8389EF0B-8071-4FCB-B777-DD8BF8BDA621}"/>
              </a:ext>
            </a:extLst>
          </p:cNvPr>
          <p:cNvSpPr/>
          <p:nvPr/>
        </p:nvSpPr>
        <p:spPr>
          <a:xfrm>
            <a:off x="387516" y="3622828"/>
            <a:ext cx="8047702" cy="923330"/>
          </a:xfrm>
          <a:prstGeom prst="rect">
            <a:avLst/>
          </a:prstGeom>
        </p:spPr>
        <p:txBody>
          <a:bodyPr wrap="square">
            <a:spAutoFit/>
          </a:bodyPr>
          <a:lstStyle/>
          <a:p>
            <a:r>
              <a:rPr lang="en-US" b="1" i="1" dirty="0" err="1"/>
              <a:t>Wellcome</a:t>
            </a:r>
            <a:r>
              <a:rPr lang="en-US" b="1" i="1" dirty="0"/>
              <a:t> Trust</a:t>
            </a:r>
            <a:r>
              <a:rPr lang="en-US" dirty="0"/>
              <a:t>: “We’re a global charitable foundation, both politically and financially independent.” “We have a £23.2bn investment portfolio, which funds all the work we do. “</a:t>
            </a:r>
          </a:p>
        </p:txBody>
      </p:sp>
      <p:pic>
        <p:nvPicPr>
          <p:cNvPr id="1026" name="Picture 2" descr="Image result for icgc">
            <a:extLst>
              <a:ext uri="{FF2B5EF4-FFF2-40B4-BE49-F238E27FC236}">
                <a16:creationId xmlns:a16="http://schemas.microsoft.com/office/drawing/2014/main" id="{23A73A6A-5DF9-489F-AAAF-5E1F0E20C7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5858" y="5711021"/>
            <a:ext cx="2827698" cy="92333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FE5E3CAA-71D2-480F-8EB1-50AB1049FE82}"/>
              </a:ext>
            </a:extLst>
          </p:cNvPr>
          <p:cNvSpPr/>
          <p:nvPr/>
        </p:nvSpPr>
        <p:spPr>
          <a:xfrm>
            <a:off x="124744" y="6004316"/>
            <a:ext cx="5741114" cy="738664"/>
          </a:xfrm>
          <a:prstGeom prst="rect">
            <a:avLst/>
          </a:prstGeom>
        </p:spPr>
        <p:txBody>
          <a:bodyPr wrap="square">
            <a:spAutoFit/>
          </a:bodyPr>
          <a:lstStyle/>
          <a:p>
            <a:r>
              <a:rPr lang="en-US" sz="1400" dirty="0"/>
              <a:t>"No cancer therapy is developed today without the genomic knowledge that ICGC provided to the world.“ The ICGC, established in 2007, aimed to define the genomes of 25,000 primary untreated cancers (the 25K Initiative).</a:t>
            </a:r>
          </a:p>
        </p:txBody>
      </p:sp>
    </p:spTree>
    <p:extLst>
      <p:ext uri="{BB962C8B-B14F-4D97-AF65-F5344CB8AC3E}">
        <p14:creationId xmlns:p14="http://schemas.microsoft.com/office/powerpoint/2010/main" val="19264507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768AC6-A192-4AAE-8977-F79254C0FD99}"/>
              </a:ext>
            </a:extLst>
          </p:cNvPr>
          <p:cNvPicPr>
            <a:picLocks noChangeAspect="1"/>
          </p:cNvPicPr>
          <p:nvPr/>
        </p:nvPicPr>
        <p:blipFill>
          <a:blip r:embed="rId3"/>
          <a:stretch>
            <a:fillRect/>
          </a:stretch>
        </p:blipFill>
        <p:spPr>
          <a:xfrm>
            <a:off x="268111" y="521732"/>
            <a:ext cx="8820150" cy="4591050"/>
          </a:xfrm>
          <a:prstGeom prst="rect">
            <a:avLst/>
          </a:prstGeom>
        </p:spPr>
      </p:pic>
      <p:sp>
        <p:nvSpPr>
          <p:cNvPr id="6" name="Rectangle 5">
            <a:extLst>
              <a:ext uri="{FF2B5EF4-FFF2-40B4-BE49-F238E27FC236}">
                <a16:creationId xmlns:a16="http://schemas.microsoft.com/office/drawing/2014/main" id="{B0FFAC1C-932C-4995-8D59-9C336DF82F02}"/>
              </a:ext>
            </a:extLst>
          </p:cNvPr>
          <p:cNvSpPr/>
          <p:nvPr/>
        </p:nvSpPr>
        <p:spPr>
          <a:xfrm>
            <a:off x="304800" y="152400"/>
            <a:ext cx="8001000" cy="369332"/>
          </a:xfrm>
          <a:prstGeom prst="rect">
            <a:avLst/>
          </a:prstGeom>
        </p:spPr>
        <p:txBody>
          <a:bodyPr wrap="square">
            <a:spAutoFit/>
          </a:bodyPr>
          <a:lstStyle/>
          <a:p>
            <a:r>
              <a:rPr lang="en-US" b="1" dirty="0">
                <a:solidFill>
                  <a:srgbClr val="222222"/>
                </a:solidFill>
                <a:latin typeface="Lora"/>
              </a:rPr>
              <a:t>Figure 3 : The presence of mutational signatures across human cancer types.</a:t>
            </a:r>
            <a:endParaRPr lang="en-US" b="1" i="0" dirty="0">
              <a:solidFill>
                <a:srgbClr val="222222"/>
              </a:solidFill>
              <a:effectLst/>
              <a:latin typeface="Lora"/>
            </a:endParaRPr>
          </a:p>
        </p:txBody>
      </p:sp>
      <p:sp>
        <p:nvSpPr>
          <p:cNvPr id="7" name="Rectangle 6">
            <a:extLst>
              <a:ext uri="{FF2B5EF4-FFF2-40B4-BE49-F238E27FC236}">
                <a16:creationId xmlns:a16="http://schemas.microsoft.com/office/drawing/2014/main" id="{D8057D3C-9CC1-41DA-A85A-8F2A85D683E2}"/>
              </a:ext>
            </a:extLst>
          </p:cNvPr>
          <p:cNvSpPr/>
          <p:nvPr/>
        </p:nvSpPr>
        <p:spPr>
          <a:xfrm>
            <a:off x="161925" y="5112782"/>
            <a:ext cx="8820150" cy="1569660"/>
          </a:xfrm>
          <a:prstGeom prst="rect">
            <a:avLst/>
          </a:prstGeom>
        </p:spPr>
        <p:txBody>
          <a:bodyPr wrap="square">
            <a:spAutoFit/>
          </a:bodyPr>
          <a:lstStyle/>
          <a:p>
            <a:r>
              <a:rPr lang="en-US" sz="1600" dirty="0">
                <a:solidFill>
                  <a:srgbClr val="222222"/>
                </a:solidFill>
                <a:latin typeface="Lora"/>
              </a:rPr>
              <a:t>Cancer types are ordered alphabetically as columns whereas mutational signatures are displayed as rows. ‘Other’ indicates mutational signatures for which we were not able to perform validation or for which validation failed. Prevalence in cancer samples indicates the percentage of samples from our </a:t>
            </a:r>
            <a:r>
              <a:rPr lang="en-US" sz="1600" b="1" dirty="0">
                <a:solidFill>
                  <a:srgbClr val="222222"/>
                </a:solidFill>
                <a:latin typeface="Lora"/>
              </a:rPr>
              <a:t>data set of 7,042 cancers</a:t>
            </a:r>
            <a:r>
              <a:rPr lang="en-US" sz="1600" dirty="0">
                <a:solidFill>
                  <a:srgbClr val="222222"/>
                </a:solidFill>
                <a:latin typeface="Lora"/>
              </a:rPr>
              <a:t> in which the signature contributed significant number of somatic mutations. For most signatures, </a:t>
            </a:r>
            <a:r>
              <a:rPr lang="en-US" sz="1600" u="sng" dirty="0">
                <a:solidFill>
                  <a:srgbClr val="222222"/>
                </a:solidFill>
                <a:latin typeface="Lora"/>
              </a:rPr>
              <a:t>significant number of mutations </a:t>
            </a:r>
            <a:r>
              <a:rPr lang="en-US" sz="1600" dirty="0">
                <a:solidFill>
                  <a:srgbClr val="222222"/>
                </a:solidFill>
                <a:latin typeface="Lora"/>
              </a:rPr>
              <a:t>in a sample is defined as </a:t>
            </a:r>
            <a:r>
              <a:rPr lang="en-US" sz="1600" b="1" dirty="0">
                <a:solidFill>
                  <a:srgbClr val="222222"/>
                </a:solidFill>
                <a:latin typeface="Lora"/>
              </a:rPr>
              <a:t>more than 100 substitutions </a:t>
            </a:r>
            <a:r>
              <a:rPr lang="en-US" sz="1600" dirty="0">
                <a:solidFill>
                  <a:srgbClr val="222222"/>
                </a:solidFill>
                <a:latin typeface="Lora"/>
              </a:rPr>
              <a:t>or more than 25% of all mutations in that sample. MMR, mismatch repair.</a:t>
            </a:r>
            <a:endParaRPr lang="en-US" sz="1600" dirty="0"/>
          </a:p>
        </p:txBody>
      </p:sp>
    </p:spTree>
    <p:extLst>
      <p:ext uri="{BB962C8B-B14F-4D97-AF65-F5344CB8AC3E}">
        <p14:creationId xmlns:p14="http://schemas.microsoft.com/office/powerpoint/2010/main" val="25709874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gure 4">
            <a:extLst>
              <a:ext uri="{FF2B5EF4-FFF2-40B4-BE49-F238E27FC236}">
                <a16:creationId xmlns:a16="http://schemas.microsoft.com/office/drawing/2014/main" id="{2D2F1A01-2625-4D96-BD6B-D1FF5D9869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702" y="762000"/>
            <a:ext cx="8456595" cy="50958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3C9926C-0653-4CAF-818C-DF868FAAC2EF}"/>
              </a:ext>
            </a:extLst>
          </p:cNvPr>
          <p:cNvSpPr/>
          <p:nvPr/>
        </p:nvSpPr>
        <p:spPr>
          <a:xfrm>
            <a:off x="150636" y="0"/>
            <a:ext cx="7926564" cy="646331"/>
          </a:xfrm>
          <a:prstGeom prst="rect">
            <a:avLst/>
          </a:prstGeom>
        </p:spPr>
        <p:txBody>
          <a:bodyPr wrap="square">
            <a:spAutoFit/>
          </a:bodyPr>
          <a:lstStyle/>
          <a:p>
            <a:r>
              <a:rPr lang="en-US" b="1" dirty="0">
                <a:solidFill>
                  <a:srgbClr val="222222"/>
                </a:solidFill>
                <a:latin typeface="Lora"/>
              </a:rPr>
              <a:t>Figure 4 : The contributions of mutational signatures to individual cancers of selected cancer types.</a:t>
            </a:r>
            <a:endParaRPr lang="en-US" b="1" i="0" dirty="0">
              <a:solidFill>
                <a:srgbClr val="222222"/>
              </a:solidFill>
              <a:effectLst/>
              <a:latin typeface="Lora"/>
            </a:endParaRPr>
          </a:p>
        </p:txBody>
      </p:sp>
      <p:sp>
        <p:nvSpPr>
          <p:cNvPr id="5" name="Rectangle 4">
            <a:extLst>
              <a:ext uri="{FF2B5EF4-FFF2-40B4-BE49-F238E27FC236}">
                <a16:creationId xmlns:a16="http://schemas.microsoft.com/office/drawing/2014/main" id="{5719C258-1D25-4D32-8939-2FC5E59E3045}"/>
              </a:ext>
            </a:extLst>
          </p:cNvPr>
          <p:cNvSpPr/>
          <p:nvPr/>
        </p:nvSpPr>
        <p:spPr>
          <a:xfrm>
            <a:off x="133703" y="6027003"/>
            <a:ext cx="8915400" cy="584775"/>
          </a:xfrm>
          <a:prstGeom prst="rect">
            <a:avLst/>
          </a:prstGeom>
        </p:spPr>
        <p:txBody>
          <a:bodyPr wrap="square">
            <a:spAutoFit/>
          </a:bodyPr>
          <a:lstStyle/>
          <a:p>
            <a:r>
              <a:rPr lang="en-US" sz="1600" dirty="0">
                <a:solidFill>
                  <a:srgbClr val="222222"/>
                </a:solidFill>
                <a:latin typeface="Lora"/>
              </a:rPr>
              <a:t>Each bar represents a </a:t>
            </a:r>
            <a:r>
              <a:rPr lang="en-US" sz="1600" b="1" dirty="0">
                <a:solidFill>
                  <a:srgbClr val="222222"/>
                </a:solidFill>
                <a:latin typeface="Lora"/>
              </a:rPr>
              <a:t>typical selected sample </a:t>
            </a:r>
            <a:r>
              <a:rPr lang="en-US" sz="1600" dirty="0">
                <a:solidFill>
                  <a:srgbClr val="222222"/>
                </a:solidFill>
                <a:latin typeface="Lora"/>
              </a:rPr>
              <a:t>from the respective cancer type and the vertical axis denotes the number of mutations per </a:t>
            </a:r>
            <a:r>
              <a:rPr lang="en-US" sz="1600" dirty="0" err="1">
                <a:solidFill>
                  <a:srgbClr val="222222"/>
                </a:solidFill>
                <a:latin typeface="Lora"/>
              </a:rPr>
              <a:t>megabase</a:t>
            </a:r>
            <a:r>
              <a:rPr lang="en-US" sz="1600" dirty="0">
                <a:solidFill>
                  <a:srgbClr val="222222"/>
                </a:solidFill>
                <a:latin typeface="Lora"/>
              </a:rPr>
              <a:t>. </a:t>
            </a:r>
            <a:endParaRPr lang="en-US" sz="1600" dirty="0"/>
          </a:p>
        </p:txBody>
      </p:sp>
    </p:spTree>
    <p:extLst>
      <p:ext uri="{BB962C8B-B14F-4D97-AF65-F5344CB8AC3E}">
        <p14:creationId xmlns:p14="http://schemas.microsoft.com/office/powerpoint/2010/main" val="12384541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ED9728E-5207-45CF-9C9D-27EB1DDA9801}"/>
              </a:ext>
            </a:extLst>
          </p:cNvPr>
          <p:cNvPicPr>
            <a:picLocks noChangeAspect="1"/>
          </p:cNvPicPr>
          <p:nvPr/>
        </p:nvPicPr>
        <p:blipFill>
          <a:blip r:embed="rId2"/>
          <a:stretch>
            <a:fillRect/>
          </a:stretch>
        </p:blipFill>
        <p:spPr>
          <a:xfrm>
            <a:off x="152400" y="457200"/>
            <a:ext cx="8602340" cy="5562600"/>
          </a:xfrm>
          <a:prstGeom prst="rect">
            <a:avLst/>
          </a:prstGeom>
        </p:spPr>
      </p:pic>
    </p:spTree>
    <p:extLst>
      <p:ext uri="{BB962C8B-B14F-4D97-AF65-F5344CB8AC3E}">
        <p14:creationId xmlns:p14="http://schemas.microsoft.com/office/powerpoint/2010/main" val="10990448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C852D6-5048-47B9-9138-FED7A794597F}"/>
              </a:ext>
            </a:extLst>
          </p:cNvPr>
          <p:cNvPicPr>
            <a:picLocks noChangeAspect="1"/>
          </p:cNvPicPr>
          <p:nvPr/>
        </p:nvPicPr>
        <p:blipFill>
          <a:blip r:embed="rId3"/>
          <a:stretch>
            <a:fillRect/>
          </a:stretch>
        </p:blipFill>
        <p:spPr>
          <a:xfrm>
            <a:off x="723900" y="0"/>
            <a:ext cx="7696200" cy="5503678"/>
          </a:xfrm>
          <a:prstGeom prst="rect">
            <a:avLst/>
          </a:prstGeom>
        </p:spPr>
      </p:pic>
      <p:sp>
        <p:nvSpPr>
          <p:cNvPr id="5" name="Rectangle 4">
            <a:extLst>
              <a:ext uri="{FF2B5EF4-FFF2-40B4-BE49-F238E27FC236}">
                <a16:creationId xmlns:a16="http://schemas.microsoft.com/office/drawing/2014/main" id="{AA859097-01CF-4235-BA8B-9A96DCFB4659}"/>
              </a:ext>
            </a:extLst>
          </p:cNvPr>
          <p:cNvSpPr/>
          <p:nvPr/>
        </p:nvSpPr>
        <p:spPr>
          <a:xfrm>
            <a:off x="0" y="5715000"/>
            <a:ext cx="9172222" cy="830997"/>
          </a:xfrm>
          <a:prstGeom prst="rect">
            <a:avLst/>
          </a:prstGeom>
        </p:spPr>
        <p:txBody>
          <a:bodyPr wrap="square">
            <a:spAutoFit/>
          </a:bodyPr>
          <a:lstStyle/>
          <a:p>
            <a:r>
              <a:rPr lang="en-US" sz="1600" dirty="0"/>
              <a:t>Supplementary Figure 32. Contributions of the signatures of mutational processes operative in breast cancer. Samples are displayed on the horizontal axis, sorted in descending order based on the numbers of somatic mutations per </a:t>
            </a:r>
            <a:r>
              <a:rPr lang="en-US" sz="1600" dirty="0" err="1"/>
              <a:t>megabase</a:t>
            </a:r>
            <a:r>
              <a:rPr lang="en-US" sz="1600" dirty="0"/>
              <a:t> found in each sample. </a:t>
            </a:r>
          </a:p>
        </p:txBody>
      </p:sp>
    </p:spTree>
    <p:extLst>
      <p:ext uri="{BB962C8B-B14F-4D97-AF65-F5344CB8AC3E}">
        <p14:creationId xmlns:p14="http://schemas.microsoft.com/office/powerpoint/2010/main" val="29945240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EB41613-244A-4928-B338-6050D12D4F64}"/>
              </a:ext>
            </a:extLst>
          </p:cNvPr>
          <p:cNvPicPr>
            <a:picLocks noChangeAspect="1"/>
          </p:cNvPicPr>
          <p:nvPr/>
        </p:nvPicPr>
        <p:blipFill>
          <a:blip r:embed="rId2"/>
          <a:stretch>
            <a:fillRect/>
          </a:stretch>
        </p:blipFill>
        <p:spPr>
          <a:xfrm>
            <a:off x="0" y="838200"/>
            <a:ext cx="9144000" cy="3355258"/>
          </a:xfrm>
          <a:prstGeom prst="rect">
            <a:avLst/>
          </a:prstGeom>
        </p:spPr>
      </p:pic>
    </p:spTree>
    <p:extLst>
      <p:ext uri="{BB962C8B-B14F-4D97-AF65-F5344CB8AC3E}">
        <p14:creationId xmlns:p14="http://schemas.microsoft.com/office/powerpoint/2010/main" val="6530032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7FFE5D-8644-4585-811E-0C7462D4A531}"/>
              </a:ext>
            </a:extLst>
          </p:cNvPr>
          <p:cNvPicPr>
            <a:picLocks noChangeAspect="1"/>
          </p:cNvPicPr>
          <p:nvPr/>
        </p:nvPicPr>
        <p:blipFill>
          <a:blip r:embed="rId2"/>
          <a:stretch>
            <a:fillRect/>
          </a:stretch>
        </p:blipFill>
        <p:spPr>
          <a:xfrm>
            <a:off x="461962" y="457200"/>
            <a:ext cx="8220075" cy="4762500"/>
          </a:xfrm>
          <a:prstGeom prst="rect">
            <a:avLst/>
          </a:prstGeom>
        </p:spPr>
      </p:pic>
    </p:spTree>
    <p:extLst>
      <p:ext uri="{BB962C8B-B14F-4D97-AF65-F5344CB8AC3E}">
        <p14:creationId xmlns:p14="http://schemas.microsoft.com/office/powerpoint/2010/main" val="16899086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4307F6B-9FB2-4271-BF7A-5D65DDCCDD3D}"/>
              </a:ext>
            </a:extLst>
          </p:cNvPr>
          <p:cNvPicPr>
            <a:picLocks noChangeAspect="1"/>
          </p:cNvPicPr>
          <p:nvPr/>
        </p:nvPicPr>
        <p:blipFill>
          <a:blip r:embed="rId3"/>
          <a:stretch>
            <a:fillRect/>
          </a:stretch>
        </p:blipFill>
        <p:spPr>
          <a:xfrm>
            <a:off x="161925" y="762000"/>
            <a:ext cx="8820150" cy="4714875"/>
          </a:xfrm>
          <a:prstGeom prst="rect">
            <a:avLst/>
          </a:prstGeom>
        </p:spPr>
      </p:pic>
      <p:sp>
        <p:nvSpPr>
          <p:cNvPr id="5" name="Rectangle 4">
            <a:extLst>
              <a:ext uri="{FF2B5EF4-FFF2-40B4-BE49-F238E27FC236}">
                <a16:creationId xmlns:a16="http://schemas.microsoft.com/office/drawing/2014/main" id="{C542642F-0DB1-4684-9D9C-457A60D4CD45}"/>
              </a:ext>
            </a:extLst>
          </p:cNvPr>
          <p:cNvSpPr/>
          <p:nvPr/>
        </p:nvSpPr>
        <p:spPr>
          <a:xfrm>
            <a:off x="457200" y="228600"/>
            <a:ext cx="8229600" cy="369332"/>
          </a:xfrm>
          <a:prstGeom prst="rect">
            <a:avLst/>
          </a:prstGeom>
        </p:spPr>
        <p:txBody>
          <a:bodyPr wrap="square">
            <a:spAutoFit/>
          </a:bodyPr>
          <a:lstStyle/>
          <a:p>
            <a:r>
              <a:rPr lang="en-US" b="1" dirty="0">
                <a:solidFill>
                  <a:srgbClr val="222222"/>
                </a:solidFill>
                <a:latin typeface="Lora"/>
              </a:rPr>
              <a:t>Figure 5 : Selected mutational signatures with strong transcriptional strand bias.</a:t>
            </a:r>
            <a:endParaRPr lang="en-US" b="1" i="0" dirty="0">
              <a:solidFill>
                <a:srgbClr val="222222"/>
              </a:solidFill>
              <a:effectLst/>
              <a:latin typeface="Lora"/>
            </a:endParaRPr>
          </a:p>
        </p:txBody>
      </p:sp>
      <p:sp>
        <p:nvSpPr>
          <p:cNvPr id="6" name="Rectangle 5">
            <a:extLst>
              <a:ext uri="{FF2B5EF4-FFF2-40B4-BE49-F238E27FC236}">
                <a16:creationId xmlns:a16="http://schemas.microsoft.com/office/drawing/2014/main" id="{34B74891-046C-4774-941B-1AC663C38400}"/>
              </a:ext>
            </a:extLst>
          </p:cNvPr>
          <p:cNvSpPr/>
          <p:nvPr/>
        </p:nvSpPr>
        <p:spPr>
          <a:xfrm>
            <a:off x="25400" y="5640943"/>
            <a:ext cx="9144000" cy="1077218"/>
          </a:xfrm>
          <a:prstGeom prst="rect">
            <a:avLst/>
          </a:prstGeom>
        </p:spPr>
        <p:txBody>
          <a:bodyPr wrap="square">
            <a:spAutoFit/>
          </a:bodyPr>
          <a:lstStyle/>
          <a:p>
            <a:r>
              <a:rPr lang="en-US" sz="1600" dirty="0">
                <a:solidFill>
                  <a:srgbClr val="222222"/>
                </a:solidFill>
                <a:latin typeface="Lora"/>
              </a:rPr>
              <a:t>Mutations are shown according to the 192 mutation classification incorporating the substitution type, the sequence context immediately 5′ and 3′ to the mutated base and whether the </a:t>
            </a:r>
            <a:r>
              <a:rPr lang="en-US" sz="1600" b="1" dirty="0">
                <a:solidFill>
                  <a:srgbClr val="222222"/>
                </a:solidFill>
                <a:latin typeface="Lora"/>
              </a:rPr>
              <a:t>mutated pyrimidine is on the transcribed or </a:t>
            </a:r>
            <a:r>
              <a:rPr lang="en-US" sz="1600" b="1" dirty="0" err="1">
                <a:solidFill>
                  <a:srgbClr val="222222"/>
                </a:solidFill>
                <a:latin typeface="Lora"/>
              </a:rPr>
              <a:t>untranscribed</a:t>
            </a:r>
            <a:r>
              <a:rPr lang="en-US" sz="1600" b="1" dirty="0">
                <a:solidFill>
                  <a:srgbClr val="222222"/>
                </a:solidFill>
                <a:latin typeface="Lora"/>
              </a:rPr>
              <a:t> strand</a:t>
            </a:r>
            <a:r>
              <a:rPr lang="en-US" sz="1600" dirty="0">
                <a:solidFill>
                  <a:srgbClr val="222222"/>
                </a:solidFill>
                <a:latin typeface="Lora"/>
              </a:rPr>
              <a:t>. The mutation types are displayed on the horizontal axis, whereas the vertical axis depicts the percentage of mutations attributed to a specific mutation type. </a:t>
            </a:r>
            <a:endParaRPr lang="en-US" sz="1600" dirty="0"/>
          </a:p>
        </p:txBody>
      </p:sp>
    </p:spTree>
    <p:extLst>
      <p:ext uri="{BB962C8B-B14F-4D97-AF65-F5344CB8AC3E}">
        <p14:creationId xmlns:p14="http://schemas.microsoft.com/office/powerpoint/2010/main" val="8595731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F6E152D-BA72-4637-B64B-03A97321FA44}"/>
              </a:ext>
            </a:extLst>
          </p:cNvPr>
          <p:cNvPicPr>
            <a:picLocks noChangeAspect="1"/>
          </p:cNvPicPr>
          <p:nvPr/>
        </p:nvPicPr>
        <p:blipFill>
          <a:blip r:embed="rId3"/>
          <a:stretch>
            <a:fillRect/>
          </a:stretch>
        </p:blipFill>
        <p:spPr>
          <a:xfrm>
            <a:off x="2136932" y="679966"/>
            <a:ext cx="4870135" cy="4991100"/>
          </a:xfrm>
          <a:prstGeom prst="rect">
            <a:avLst/>
          </a:prstGeom>
        </p:spPr>
      </p:pic>
      <p:sp>
        <p:nvSpPr>
          <p:cNvPr id="5" name="Rectangle 4">
            <a:extLst>
              <a:ext uri="{FF2B5EF4-FFF2-40B4-BE49-F238E27FC236}">
                <a16:creationId xmlns:a16="http://schemas.microsoft.com/office/drawing/2014/main" id="{2D386E29-9032-4D11-B841-1EFC52A2CD15}"/>
              </a:ext>
            </a:extLst>
          </p:cNvPr>
          <p:cNvSpPr/>
          <p:nvPr/>
        </p:nvSpPr>
        <p:spPr>
          <a:xfrm>
            <a:off x="152400" y="152400"/>
            <a:ext cx="3539174" cy="369332"/>
          </a:xfrm>
          <a:prstGeom prst="rect">
            <a:avLst/>
          </a:prstGeom>
        </p:spPr>
        <p:txBody>
          <a:bodyPr wrap="none">
            <a:spAutoFit/>
          </a:bodyPr>
          <a:lstStyle/>
          <a:p>
            <a:r>
              <a:rPr lang="en-US" b="1" dirty="0">
                <a:solidFill>
                  <a:srgbClr val="222222"/>
                </a:solidFill>
                <a:latin typeface="Lora"/>
              </a:rPr>
              <a:t>Figure 6 : </a:t>
            </a:r>
            <a:r>
              <a:rPr lang="en-US" b="1" dirty="0" err="1">
                <a:solidFill>
                  <a:srgbClr val="222222"/>
                </a:solidFill>
                <a:latin typeface="Lora"/>
              </a:rPr>
              <a:t>Kataegis</a:t>
            </a:r>
            <a:r>
              <a:rPr lang="en-US" b="1" dirty="0">
                <a:solidFill>
                  <a:srgbClr val="222222"/>
                </a:solidFill>
                <a:latin typeface="Lora"/>
              </a:rPr>
              <a:t> in three cancers.</a:t>
            </a:r>
            <a:endParaRPr lang="en-US" b="1" i="0" dirty="0">
              <a:solidFill>
                <a:srgbClr val="222222"/>
              </a:solidFill>
              <a:effectLst/>
              <a:latin typeface="Lora"/>
            </a:endParaRPr>
          </a:p>
        </p:txBody>
      </p:sp>
      <p:sp>
        <p:nvSpPr>
          <p:cNvPr id="6" name="Rectangle 5">
            <a:extLst>
              <a:ext uri="{FF2B5EF4-FFF2-40B4-BE49-F238E27FC236}">
                <a16:creationId xmlns:a16="http://schemas.microsoft.com/office/drawing/2014/main" id="{16E0704A-1538-4470-BDC6-4B18AF41607C}"/>
              </a:ext>
            </a:extLst>
          </p:cNvPr>
          <p:cNvSpPr/>
          <p:nvPr/>
        </p:nvSpPr>
        <p:spPr>
          <a:xfrm>
            <a:off x="228600" y="5829300"/>
            <a:ext cx="8915400" cy="1077218"/>
          </a:xfrm>
          <a:prstGeom prst="rect">
            <a:avLst/>
          </a:prstGeom>
        </p:spPr>
        <p:txBody>
          <a:bodyPr wrap="square">
            <a:spAutoFit/>
          </a:bodyPr>
          <a:lstStyle/>
          <a:p>
            <a:r>
              <a:rPr lang="en-US" sz="1600" dirty="0">
                <a:solidFill>
                  <a:srgbClr val="222222"/>
                </a:solidFill>
                <a:latin typeface="Lora"/>
              </a:rPr>
              <a:t>Each of these ‘rainfall’ plots represents an individual cancer sample in which each dot represents a single somatic mutation ordered on the horizontal axis according to its position in the human genome. The vertical axis denotes the genomic distance of each mutation from the previous mutation. Arrowheads indicate clusters of mutations in </a:t>
            </a:r>
            <a:r>
              <a:rPr lang="en-US" sz="1600" dirty="0" err="1">
                <a:solidFill>
                  <a:srgbClr val="222222"/>
                </a:solidFill>
                <a:latin typeface="Lora"/>
              </a:rPr>
              <a:t>kataegis</a:t>
            </a:r>
            <a:r>
              <a:rPr lang="en-US" sz="1600" dirty="0">
                <a:solidFill>
                  <a:srgbClr val="222222"/>
                </a:solidFill>
                <a:latin typeface="Lora"/>
              </a:rPr>
              <a:t>.</a:t>
            </a:r>
            <a:endParaRPr lang="en-US" sz="1600" dirty="0"/>
          </a:p>
        </p:txBody>
      </p:sp>
    </p:spTree>
    <p:extLst>
      <p:ext uri="{BB962C8B-B14F-4D97-AF65-F5344CB8AC3E}">
        <p14:creationId xmlns:p14="http://schemas.microsoft.com/office/powerpoint/2010/main" val="2233008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5F38219-3315-4E41-982F-34E7601C793C}"/>
              </a:ext>
            </a:extLst>
          </p:cNvPr>
          <p:cNvSpPr/>
          <p:nvPr/>
        </p:nvSpPr>
        <p:spPr>
          <a:xfrm>
            <a:off x="381000" y="798731"/>
            <a:ext cx="8610600" cy="5632311"/>
          </a:xfrm>
          <a:prstGeom prst="rect">
            <a:avLst/>
          </a:prstGeom>
        </p:spPr>
        <p:txBody>
          <a:bodyPr wrap="square">
            <a:spAutoFit/>
          </a:bodyPr>
          <a:lstStyle/>
          <a:p>
            <a:r>
              <a:rPr lang="en-US" sz="2400" dirty="0">
                <a:solidFill>
                  <a:schemeClr val="accent6"/>
                </a:solidFill>
              </a:rPr>
              <a:t>This study analyses almost 5 million mutations from more than 7,000 cancers and demonstrates more than 20 distinct cancer-associated mutational signatures. </a:t>
            </a:r>
          </a:p>
          <a:p>
            <a:endParaRPr lang="en-US" sz="2400" dirty="0"/>
          </a:p>
          <a:p>
            <a:pPr marL="342900" indent="-342900">
              <a:buFont typeface="Arial" panose="020B0604020202020204" pitchFamily="34" charset="0"/>
              <a:buChar char="•"/>
            </a:pPr>
            <a:r>
              <a:rPr lang="en-US" sz="2400" dirty="0"/>
              <a:t>Some of these signatures are </a:t>
            </a:r>
            <a:r>
              <a:rPr lang="en-US" sz="2400" u="sng" dirty="0"/>
              <a:t>present in many cancers</a:t>
            </a:r>
            <a:r>
              <a:rPr lang="en-US" sz="2400" dirty="0"/>
              <a:t>, notably a signature attributed to the APOBEC family of cytidine deaminases, whereas others are </a:t>
            </a:r>
            <a:r>
              <a:rPr lang="en-US" sz="2400" u="sng" dirty="0"/>
              <a:t>specific to individual tumor types</a:t>
            </a:r>
            <a:r>
              <a:rPr lang="en-US" sz="2400" dirty="0"/>
              <a:t>.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Some signatures are associated with age, known mutagenic exposures or defects in DNA maintenance, but </a:t>
            </a:r>
            <a:r>
              <a:rPr lang="en-US" sz="2400" dirty="0">
                <a:solidFill>
                  <a:schemeClr val="accent1"/>
                </a:solidFill>
              </a:rPr>
              <a:t>many are of cryptic origin</a:t>
            </a:r>
            <a:r>
              <a:rPr lang="en-US" sz="2400" dirty="0"/>
              <a:t>.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These findings have potential implications for the understanding of cancer </a:t>
            </a:r>
            <a:r>
              <a:rPr lang="en-US" sz="2400" dirty="0" err="1"/>
              <a:t>aetiology</a:t>
            </a:r>
            <a:r>
              <a:rPr lang="en-US" sz="2400" dirty="0"/>
              <a:t>, prevention and therapy.</a:t>
            </a:r>
          </a:p>
        </p:txBody>
      </p:sp>
      <p:sp>
        <p:nvSpPr>
          <p:cNvPr id="5" name="Rectangle 4">
            <a:extLst>
              <a:ext uri="{FF2B5EF4-FFF2-40B4-BE49-F238E27FC236}">
                <a16:creationId xmlns:a16="http://schemas.microsoft.com/office/drawing/2014/main" id="{9B75FBEB-7430-46F3-8D3E-879E9478717A}"/>
              </a:ext>
            </a:extLst>
          </p:cNvPr>
          <p:cNvSpPr/>
          <p:nvPr/>
        </p:nvSpPr>
        <p:spPr>
          <a:xfrm>
            <a:off x="2067750" y="152400"/>
            <a:ext cx="4757777" cy="646331"/>
          </a:xfrm>
          <a:prstGeom prst="rect">
            <a:avLst/>
          </a:prstGeom>
        </p:spPr>
        <p:txBody>
          <a:bodyPr wrap="none">
            <a:spAutoFit/>
          </a:bodyPr>
          <a:lstStyle/>
          <a:p>
            <a:pPr algn="ctr"/>
            <a:r>
              <a:rPr lang="en-US" sz="3600" b="1" i="1" dirty="0"/>
              <a:t>Nature</a:t>
            </a:r>
            <a:r>
              <a:rPr lang="en-US" sz="3200" b="1" dirty="0"/>
              <a:t> Editorial Summary</a:t>
            </a:r>
          </a:p>
        </p:txBody>
      </p:sp>
    </p:spTree>
    <p:extLst>
      <p:ext uri="{BB962C8B-B14F-4D97-AF65-F5344CB8AC3E}">
        <p14:creationId xmlns:p14="http://schemas.microsoft.com/office/powerpoint/2010/main" val="2359406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0"/>
            <a:ext cx="8890000" cy="1077218"/>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Signatures of mutational processes</a:t>
            </a:r>
          </a:p>
          <a:p>
            <a:r>
              <a:rPr lang="en-US" sz="3200" b="1" dirty="0">
                <a:solidFill>
                  <a:schemeClr val="bg1"/>
                </a:solidFill>
                <a:latin typeface="Arial" panose="020B0604020202020204" pitchFamily="34" charset="0"/>
                <a:cs typeface="Arial" panose="020B0604020202020204" pitchFamily="34" charset="0"/>
              </a:rPr>
              <a:t>in human cancer</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1</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752080" y="1447800"/>
            <a:ext cx="7634077" cy="4832092"/>
          </a:xfrm>
          <a:prstGeom prst="rect">
            <a:avLst/>
          </a:prstGeom>
          <a:noFill/>
        </p:spPr>
        <p:txBody>
          <a:bodyPr wrap="none" rtlCol="0">
            <a:spAutoFit/>
          </a:bodyPr>
          <a:lstStyle/>
          <a:p>
            <a:pPr algn="ctr"/>
            <a:r>
              <a:rPr lang="en-US" sz="2200" dirty="0">
                <a:latin typeface="Arial" panose="020B0604020202020204" pitchFamily="34" charset="0"/>
                <a:cs typeface="Arial" panose="020B0604020202020204" pitchFamily="34" charset="0"/>
              </a:rPr>
              <a:t>Mutations occurring through </a:t>
            </a:r>
            <a:r>
              <a:rPr lang="en-US" sz="2200" b="1" dirty="0">
                <a:latin typeface="Arial" panose="020B0604020202020204" pitchFamily="34" charset="0"/>
                <a:cs typeface="Arial" panose="020B0604020202020204" pitchFamily="34" charset="0"/>
              </a:rPr>
              <a:t>RANDOM</a:t>
            </a:r>
            <a:r>
              <a:rPr lang="en-US" sz="2200" dirty="0">
                <a:latin typeface="Arial" panose="020B0604020202020204" pitchFamily="34" charset="0"/>
                <a:cs typeface="Arial" panose="020B0604020202020204" pitchFamily="34" charset="0"/>
              </a:rPr>
              <a:t> fashion</a:t>
            </a:r>
          </a:p>
          <a:p>
            <a:pPr algn="ctr"/>
            <a:r>
              <a:rPr lang="en-US" sz="2200" dirty="0">
                <a:latin typeface="Arial" panose="020B0604020202020204" pitchFamily="34" charset="0"/>
                <a:cs typeface="Arial" panose="020B0604020202020204" pitchFamily="34" charset="0"/>
              </a:rPr>
              <a:t>Ultimately leading to a </a:t>
            </a:r>
            <a:r>
              <a:rPr lang="en-US" sz="2200" dirty="0">
                <a:solidFill>
                  <a:srgbClr val="FF0000"/>
                </a:solidFill>
                <a:latin typeface="Arial" panose="020B0604020202020204" pitchFamily="34" charset="0"/>
                <a:cs typeface="Arial" panose="020B0604020202020204" pitchFamily="34" charset="0"/>
              </a:rPr>
              <a:t>better cancer cell fitness</a:t>
            </a:r>
          </a:p>
          <a:p>
            <a:pPr algn="ctr"/>
            <a:r>
              <a:rPr lang="en-US" sz="2200" dirty="0">
                <a:latin typeface="Arial" panose="020B0604020202020204" pitchFamily="34" charset="0"/>
                <a:cs typeface="Arial" panose="020B0604020202020204" pitchFamily="34" charset="0"/>
              </a:rPr>
              <a:t>Advantages compared to surrounding healthy cells</a:t>
            </a:r>
          </a:p>
          <a:p>
            <a:pPr algn="ctr"/>
            <a:endParaRPr lang="en-US" sz="2200" dirty="0">
              <a:latin typeface="Arial" panose="020B0604020202020204" pitchFamily="34" charset="0"/>
              <a:cs typeface="Arial" panose="020B0604020202020204" pitchFamily="34" charset="0"/>
            </a:endParaRPr>
          </a:p>
          <a:p>
            <a:pPr marL="457200" indent="-457200" algn="ctr">
              <a:buAutoNum type="arabicParenR"/>
            </a:pPr>
            <a:r>
              <a:rPr lang="en-US" sz="2200" u="sng" dirty="0">
                <a:latin typeface="Arial" panose="020B0604020202020204" pitchFamily="34" charset="0"/>
                <a:cs typeface="Arial" panose="020B0604020202020204" pitchFamily="34" charset="0"/>
              </a:rPr>
              <a:t>Drivers</a:t>
            </a:r>
            <a:r>
              <a:rPr lang="en-US" sz="2200" dirty="0">
                <a:latin typeface="Arial" panose="020B0604020202020204" pitchFamily="34" charset="0"/>
                <a:cs typeface="Arial" panose="020B0604020202020204" pitchFamily="34" charset="0"/>
              </a:rPr>
              <a:t> and</a:t>
            </a:r>
          </a:p>
          <a:p>
            <a:pPr algn="ctr"/>
            <a:r>
              <a:rPr lang="en-US" sz="2200" dirty="0">
                <a:latin typeface="Arial" panose="020B0604020202020204" pitchFamily="34" charset="0"/>
                <a:cs typeface="Arial" panose="020B0604020202020204" pitchFamily="34" charset="0"/>
              </a:rPr>
              <a:t>2) </a:t>
            </a:r>
            <a:r>
              <a:rPr lang="en-US" sz="2200" u="sng" dirty="0">
                <a:latin typeface="Arial" panose="020B0604020202020204" pitchFamily="34" charset="0"/>
                <a:cs typeface="Arial" panose="020B0604020202020204" pitchFamily="34" charset="0"/>
              </a:rPr>
              <a:t>Passengers</a:t>
            </a:r>
            <a:r>
              <a:rPr lang="en-US" sz="2200" dirty="0">
                <a:latin typeface="Arial" panose="020B0604020202020204" pitchFamily="34" charset="0"/>
                <a:cs typeface="Arial" panose="020B0604020202020204" pitchFamily="34" charset="0"/>
              </a:rPr>
              <a:t> mutations (</a:t>
            </a:r>
            <a:r>
              <a:rPr lang="en-US" sz="2200" i="1" dirty="0">
                <a:latin typeface="Arial" panose="020B0604020202020204" pitchFamily="34" charset="0"/>
                <a:cs typeface="Arial" panose="020B0604020202020204" pitchFamily="34" charset="0"/>
              </a:rPr>
              <a:t>less obvious role</a:t>
            </a:r>
            <a:r>
              <a:rPr lang="en-US" sz="2200" dirty="0">
                <a:latin typeface="Arial" panose="020B0604020202020204" pitchFamily="34" charset="0"/>
                <a:cs typeface="Arial" panose="020B0604020202020204" pitchFamily="34" charset="0"/>
              </a:rPr>
              <a:t>)</a:t>
            </a:r>
          </a:p>
          <a:p>
            <a:pPr algn="ctr"/>
            <a:r>
              <a:rPr lang="en-US" sz="2200" dirty="0">
                <a:latin typeface="Arial" panose="020B0604020202020204" pitchFamily="34" charset="0"/>
                <a:cs typeface="Arial" panose="020B0604020202020204" pitchFamily="34" charset="0"/>
              </a:rPr>
              <a:t> </a:t>
            </a:r>
          </a:p>
          <a:p>
            <a:pPr algn="ctr"/>
            <a:r>
              <a:rPr lang="en-US" sz="2200" b="1" dirty="0">
                <a:latin typeface="Arial" panose="020B0604020202020204" pitchFamily="34" charset="0"/>
                <a:cs typeface="Arial" panose="020B0604020202020204" pitchFamily="34" charset="0"/>
              </a:rPr>
              <a:t>Inactivation of Tumor Suppressors</a:t>
            </a:r>
            <a:r>
              <a:rPr lang="en-US" sz="2200" dirty="0">
                <a:latin typeface="Arial" panose="020B0604020202020204" pitchFamily="34" charset="0"/>
                <a:cs typeface="Arial" panose="020B0604020202020204" pitchFamily="34" charset="0"/>
              </a:rPr>
              <a:t> (e.g. p53)</a:t>
            </a:r>
          </a:p>
          <a:p>
            <a:pPr algn="ctr"/>
            <a:r>
              <a:rPr lang="en-US" sz="2200" b="1" dirty="0">
                <a:latin typeface="Arial" panose="020B0604020202020204" pitchFamily="34" charset="0"/>
                <a:cs typeface="Arial" panose="020B0604020202020204" pitchFamily="34" charset="0"/>
              </a:rPr>
              <a:t>Gain of Function of Oncogenes</a:t>
            </a:r>
          </a:p>
          <a:p>
            <a:pPr algn="ctr"/>
            <a:r>
              <a:rPr lang="en-US" sz="2200" dirty="0">
                <a:latin typeface="Arial" panose="020B0604020202020204" pitchFamily="34" charset="0"/>
                <a:cs typeface="Arial" panose="020B0604020202020204" pitchFamily="34" charset="0"/>
              </a:rPr>
              <a:t>(e.g. </a:t>
            </a:r>
            <a:r>
              <a:rPr lang="en-US" sz="2200" u="sng" dirty="0">
                <a:latin typeface="Arial" panose="020B0604020202020204" pitchFamily="34" charset="0"/>
                <a:cs typeface="Arial" panose="020B0604020202020204" pitchFamily="34" charset="0"/>
              </a:rPr>
              <a:t>e</a:t>
            </a:r>
            <a:r>
              <a:rPr lang="en-US" sz="2200" dirty="0">
                <a:latin typeface="Arial" panose="020B0604020202020204" pitchFamily="34" charset="0"/>
                <a:cs typeface="Arial" panose="020B0604020202020204" pitchFamily="34" charset="0"/>
              </a:rPr>
              <a:t>pidermal </a:t>
            </a:r>
            <a:r>
              <a:rPr lang="en-US" sz="2200" u="sng" dirty="0">
                <a:latin typeface="Arial" panose="020B0604020202020204" pitchFamily="34" charset="0"/>
                <a:cs typeface="Arial" panose="020B0604020202020204" pitchFamily="34" charset="0"/>
              </a:rPr>
              <a:t>g</a:t>
            </a:r>
            <a:r>
              <a:rPr lang="en-US" sz="2200" dirty="0">
                <a:latin typeface="Arial" panose="020B0604020202020204" pitchFamily="34" charset="0"/>
                <a:cs typeface="Arial" panose="020B0604020202020204" pitchFamily="34" charset="0"/>
              </a:rPr>
              <a:t>rowth </a:t>
            </a:r>
            <a:r>
              <a:rPr lang="en-US" sz="2200" u="sng" dirty="0">
                <a:latin typeface="Arial" panose="020B0604020202020204" pitchFamily="34" charset="0"/>
                <a:cs typeface="Arial" panose="020B0604020202020204" pitchFamily="34" charset="0"/>
              </a:rPr>
              <a:t>f</a:t>
            </a:r>
            <a:r>
              <a:rPr lang="en-US" sz="2200" dirty="0">
                <a:latin typeface="Arial" panose="020B0604020202020204" pitchFamily="34" charset="0"/>
                <a:cs typeface="Arial" panose="020B0604020202020204" pitchFamily="34" charset="0"/>
              </a:rPr>
              <a:t>actor </a:t>
            </a:r>
            <a:r>
              <a:rPr lang="en-US" sz="2200" u="sng" dirty="0">
                <a:latin typeface="Arial" panose="020B0604020202020204" pitchFamily="34" charset="0"/>
                <a:cs typeface="Arial" panose="020B0604020202020204" pitchFamily="34" charset="0"/>
              </a:rPr>
              <a:t>r</a:t>
            </a:r>
            <a:r>
              <a:rPr lang="en-US" sz="2200" dirty="0">
                <a:latin typeface="Arial" panose="020B0604020202020204" pitchFamily="34" charset="0"/>
                <a:cs typeface="Arial" panose="020B0604020202020204" pitchFamily="34" charset="0"/>
              </a:rPr>
              <a:t>eceptor EGFR)</a:t>
            </a:r>
          </a:p>
          <a:p>
            <a:pPr algn="ctr"/>
            <a:endParaRPr lang="en-US" sz="2200" dirty="0">
              <a:latin typeface="Arial" panose="020B0604020202020204" pitchFamily="34" charset="0"/>
              <a:cs typeface="Arial" panose="020B0604020202020204" pitchFamily="34" charset="0"/>
            </a:endParaRPr>
          </a:p>
          <a:p>
            <a:pPr algn="ctr"/>
            <a:r>
              <a:rPr lang="en-US" sz="2200" dirty="0">
                <a:latin typeface="Arial" panose="020B0604020202020204" pitchFamily="34" charset="0"/>
                <a:cs typeface="Arial" panose="020B0604020202020204" pitchFamily="34" charset="0"/>
              </a:rPr>
              <a:t>In comparison to</a:t>
            </a:r>
          </a:p>
          <a:p>
            <a:pPr algn="ctr"/>
            <a:r>
              <a:rPr lang="en-US" sz="2200" dirty="0">
                <a:latin typeface="Arial" panose="020B0604020202020204" pitchFamily="34" charset="0"/>
                <a:cs typeface="Arial" panose="020B0604020202020204" pitchFamily="34" charset="0"/>
              </a:rPr>
              <a:t>Regulation of Genes’ Expression that does </a:t>
            </a:r>
            <a:r>
              <a:rPr lang="en-US" sz="2200" b="1" dirty="0">
                <a:latin typeface="Arial" panose="020B0604020202020204" pitchFamily="34" charset="0"/>
                <a:cs typeface="Arial" panose="020B0604020202020204" pitchFamily="34" charset="0"/>
              </a:rPr>
              <a:t>NOT</a:t>
            </a:r>
            <a:r>
              <a:rPr lang="en-US" sz="2200" dirty="0">
                <a:latin typeface="Arial" panose="020B0604020202020204" pitchFamily="34" charset="0"/>
                <a:cs typeface="Arial" panose="020B0604020202020204" pitchFamily="34" charset="0"/>
              </a:rPr>
              <a:t> affect DNA</a:t>
            </a:r>
          </a:p>
          <a:p>
            <a:pPr algn="ctr"/>
            <a:r>
              <a:rPr lang="en-US" sz="2200" dirty="0">
                <a:latin typeface="Arial" panose="020B0604020202020204" pitchFamily="34" charset="0"/>
                <a:cs typeface="Arial" panose="020B0604020202020204" pitchFamily="34" charset="0"/>
              </a:rPr>
              <a:t>Cancer Regulation via </a:t>
            </a:r>
            <a:r>
              <a:rPr lang="en-US" sz="2200" b="1" dirty="0">
                <a:solidFill>
                  <a:srgbClr val="FF0000"/>
                </a:solidFill>
                <a:latin typeface="Arial" panose="020B0604020202020204" pitchFamily="34" charset="0"/>
                <a:cs typeface="Arial" panose="020B0604020202020204" pitchFamily="34" charset="0"/>
              </a:rPr>
              <a:t>Epigenetics</a:t>
            </a:r>
          </a:p>
        </p:txBody>
      </p:sp>
    </p:spTree>
    <p:extLst>
      <p:ext uri="{BB962C8B-B14F-4D97-AF65-F5344CB8AC3E}">
        <p14:creationId xmlns:p14="http://schemas.microsoft.com/office/powerpoint/2010/main" val="2460214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wipe(down)">
                                      <p:cBhvr>
                                        <p:cTn id="10" dur="500"/>
                                        <p:tgtEl>
                                          <p:spTgt spid="2">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wipe(down)">
                                      <p:cBhvr>
                                        <p:cTn id="13" dur="500"/>
                                        <p:tgtEl>
                                          <p:spTgt spid="2">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2">
                                            <p:txEl>
                                              <p:pRg st="4" end="4"/>
                                            </p:txEl>
                                          </p:spTgt>
                                        </p:tgtEl>
                                        <p:attrNameLst>
                                          <p:attrName>style.visibility</p:attrName>
                                        </p:attrNameLst>
                                      </p:cBhvr>
                                      <p:to>
                                        <p:strVal val="visible"/>
                                      </p:to>
                                    </p:set>
                                    <p:animEffect transition="in" filter="wipe(down)">
                                      <p:cBhvr>
                                        <p:cTn id="18" dur="500"/>
                                        <p:tgtEl>
                                          <p:spTgt spid="2">
                                            <p:txEl>
                                              <p:pRg st="4" end="4"/>
                                            </p:txEl>
                                          </p:spTgt>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animEffect transition="in" filter="wipe(down)">
                                      <p:cBhvr>
                                        <p:cTn id="21" dur="500"/>
                                        <p:tgtEl>
                                          <p:spTgt spid="2">
                                            <p:txEl>
                                              <p:pRg st="5" end="5"/>
                                            </p:txEl>
                                          </p:spTgt>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2">
                                            <p:txEl>
                                              <p:pRg st="6" end="6"/>
                                            </p:txEl>
                                          </p:spTgt>
                                        </p:tgtEl>
                                        <p:attrNameLst>
                                          <p:attrName>style.visibility</p:attrName>
                                        </p:attrNameLst>
                                      </p:cBhvr>
                                      <p:to>
                                        <p:strVal val="visible"/>
                                      </p:to>
                                    </p:set>
                                    <p:animEffect transition="in" filter="wipe(down)">
                                      <p:cBhvr>
                                        <p:cTn id="24" dur="500"/>
                                        <p:tgtEl>
                                          <p:spTgt spid="2">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2">
                                            <p:txEl>
                                              <p:pRg st="7" end="7"/>
                                            </p:txEl>
                                          </p:spTgt>
                                        </p:tgtEl>
                                        <p:attrNameLst>
                                          <p:attrName>style.visibility</p:attrName>
                                        </p:attrNameLst>
                                      </p:cBhvr>
                                      <p:to>
                                        <p:strVal val="visible"/>
                                      </p:to>
                                    </p:set>
                                    <p:animEffect transition="in" filter="wipe(down)">
                                      <p:cBhvr>
                                        <p:cTn id="29" dur="500"/>
                                        <p:tgtEl>
                                          <p:spTgt spid="2">
                                            <p:txEl>
                                              <p:pRg st="7" end="7"/>
                                            </p:txEl>
                                          </p:spTgt>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2">
                                            <p:txEl>
                                              <p:pRg st="8" end="8"/>
                                            </p:txEl>
                                          </p:spTgt>
                                        </p:tgtEl>
                                        <p:attrNameLst>
                                          <p:attrName>style.visibility</p:attrName>
                                        </p:attrNameLst>
                                      </p:cBhvr>
                                      <p:to>
                                        <p:strVal val="visible"/>
                                      </p:to>
                                    </p:set>
                                    <p:animEffect transition="in" filter="wipe(down)">
                                      <p:cBhvr>
                                        <p:cTn id="32" dur="500"/>
                                        <p:tgtEl>
                                          <p:spTgt spid="2">
                                            <p:txEl>
                                              <p:pRg st="8" end="8"/>
                                            </p:txEl>
                                          </p:spTgt>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animEffect transition="in" filter="wipe(down)">
                                      <p:cBhvr>
                                        <p:cTn id="35" dur="500"/>
                                        <p:tgtEl>
                                          <p:spTgt spid="2">
                                            <p:txEl>
                                              <p:pRg st="9" end="9"/>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2">
                                            <p:txEl>
                                              <p:pRg st="11" end="11"/>
                                            </p:txEl>
                                          </p:spTgt>
                                        </p:tgtEl>
                                        <p:attrNameLst>
                                          <p:attrName>style.visibility</p:attrName>
                                        </p:attrNameLst>
                                      </p:cBhvr>
                                      <p:to>
                                        <p:strVal val="visible"/>
                                      </p:to>
                                    </p:set>
                                    <p:animEffect transition="in" filter="wipe(down)">
                                      <p:cBhvr>
                                        <p:cTn id="40" dur="500"/>
                                        <p:tgtEl>
                                          <p:spTgt spid="2">
                                            <p:txEl>
                                              <p:pRg st="11" end="11"/>
                                            </p:txEl>
                                          </p:spTgt>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2">
                                            <p:txEl>
                                              <p:pRg st="12" end="12"/>
                                            </p:txEl>
                                          </p:spTgt>
                                        </p:tgtEl>
                                        <p:attrNameLst>
                                          <p:attrName>style.visibility</p:attrName>
                                        </p:attrNameLst>
                                      </p:cBhvr>
                                      <p:to>
                                        <p:strVal val="visible"/>
                                      </p:to>
                                    </p:set>
                                    <p:animEffect transition="in" filter="wipe(down)">
                                      <p:cBhvr>
                                        <p:cTn id="43" dur="500"/>
                                        <p:tgtEl>
                                          <p:spTgt spid="2">
                                            <p:txEl>
                                              <p:pRg st="12" end="12"/>
                                            </p:txEl>
                                          </p:spTgt>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2">
                                            <p:txEl>
                                              <p:pRg st="13" end="13"/>
                                            </p:txEl>
                                          </p:spTgt>
                                        </p:tgtEl>
                                        <p:attrNameLst>
                                          <p:attrName>style.visibility</p:attrName>
                                        </p:attrNameLst>
                                      </p:cBhvr>
                                      <p:to>
                                        <p:strVal val="visible"/>
                                      </p:to>
                                    </p:set>
                                    <p:animEffect transition="in" filter="wipe(down)">
                                      <p:cBhvr>
                                        <p:cTn id="46" dur="500"/>
                                        <p:tgtEl>
                                          <p:spTgt spid="2">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allAtOnce"/>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0"/>
            <a:ext cx="8890000" cy="1077218"/>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Regulation of Gene Expression</a:t>
            </a:r>
          </a:p>
          <a:p>
            <a:r>
              <a:rPr lang="en-US" sz="3200" b="1" dirty="0">
                <a:solidFill>
                  <a:schemeClr val="bg1"/>
                </a:solidFill>
                <a:latin typeface="Arial" panose="020B0604020202020204" pitchFamily="34" charset="0"/>
                <a:cs typeface="Arial" panose="020B0604020202020204" pitchFamily="34" charset="0"/>
              </a:rPr>
              <a:t>Epigenetics 1: The </a:t>
            </a:r>
            <a:r>
              <a:rPr lang="en-US" sz="3200" b="1" dirty="0" err="1">
                <a:solidFill>
                  <a:schemeClr val="bg1"/>
                </a:solidFill>
                <a:latin typeface="Arial" panose="020B0604020202020204" pitchFamily="34" charset="0"/>
                <a:cs typeface="Arial" panose="020B0604020202020204" pitchFamily="34" charset="0"/>
              </a:rPr>
              <a:t>CpG</a:t>
            </a:r>
            <a:r>
              <a:rPr lang="en-US" sz="3200" b="1" dirty="0">
                <a:solidFill>
                  <a:schemeClr val="bg1"/>
                </a:solidFill>
                <a:latin typeface="Arial" panose="020B0604020202020204" pitchFamily="34" charset="0"/>
                <a:cs typeface="Arial" panose="020B0604020202020204" pitchFamily="34" charset="0"/>
              </a:rPr>
              <a:t> Methylation</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2</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p:cNvSpPr txBox="1"/>
          <p:nvPr/>
        </p:nvSpPr>
        <p:spPr>
          <a:xfrm>
            <a:off x="1066800" y="1295400"/>
            <a:ext cx="6934200" cy="2246769"/>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Reactions catalyzed by DNA methyltransferases</a:t>
            </a:r>
          </a:p>
          <a:p>
            <a:pPr algn="ctr"/>
            <a:r>
              <a:rPr lang="en-US" sz="2000" dirty="0">
                <a:latin typeface="Arial" panose="020B0604020202020204" pitchFamily="34" charset="0"/>
                <a:cs typeface="Arial" panose="020B0604020202020204" pitchFamily="34" charset="0"/>
              </a:rPr>
              <a:t>DNMT1, DNMT3</a:t>
            </a:r>
          </a:p>
          <a:p>
            <a:pPr algn="ctr"/>
            <a:endParaRPr lang="en-US" sz="2000" dirty="0">
              <a:latin typeface="Arial" panose="020B0604020202020204" pitchFamily="34" charset="0"/>
              <a:cs typeface="Arial" panose="020B0604020202020204" pitchFamily="34" charset="0"/>
            </a:endParaRPr>
          </a:p>
          <a:p>
            <a:pPr algn="ctr"/>
            <a:r>
              <a:rPr lang="en-US" sz="2000" dirty="0">
                <a:latin typeface="Arial" panose="020B0604020202020204" pitchFamily="34" charset="0"/>
                <a:cs typeface="Arial" panose="020B0604020202020204" pitchFamily="34" charset="0"/>
              </a:rPr>
              <a:t>Where: at </a:t>
            </a:r>
            <a:r>
              <a:rPr lang="en-US" sz="2000" dirty="0" err="1">
                <a:latin typeface="Arial" panose="020B0604020202020204" pitchFamily="34" charset="0"/>
                <a:cs typeface="Arial" panose="020B0604020202020204" pitchFamily="34" charset="0"/>
              </a:rPr>
              <a:t>CpG</a:t>
            </a:r>
            <a:r>
              <a:rPr lang="en-US" sz="2000" dirty="0">
                <a:latin typeface="Arial" panose="020B0604020202020204" pitchFamily="34" charset="0"/>
                <a:cs typeface="Arial" panose="020B0604020202020204" pitchFamily="34" charset="0"/>
              </a:rPr>
              <a:t> Motifs, near transcription-start sites</a:t>
            </a:r>
          </a:p>
          <a:p>
            <a:pPr algn="ctr"/>
            <a:endParaRPr lang="en-US" sz="2000" dirty="0">
              <a:latin typeface="Arial" panose="020B0604020202020204" pitchFamily="34" charset="0"/>
              <a:cs typeface="Arial" panose="020B0604020202020204" pitchFamily="34" charset="0"/>
            </a:endParaRPr>
          </a:p>
          <a:p>
            <a:pPr algn="ctr"/>
            <a:r>
              <a:rPr lang="en-US" sz="2000" dirty="0">
                <a:latin typeface="Arial" panose="020B0604020202020204" pitchFamily="34" charset="0"/>
                <a:cs typeface="Arial" panose="020B0604020202020204" pitchFamily="34" charset="0"/>
              </a:rPr>
              <a:t>Epigenetics: DNA information is NOT changed</a:t>
            </a:r>
          </a:p>
          <a:p>
            <a:pPr algn="ctr"/>
            <a:r>
              <a:rPr lang="en-US" sz="2000" dirty="0">
                <a:latin typeface="Arial" panose="020B0604020202020204" pitchFamily="34" charset="0"/>
                <a:cs typeface="Arial" panose="020B0604020202020204" pitchFamily="34" charset="0"/>
              </a:rPr>
              <a:t>Yet, DNA methylation </a:t>
            </a:r>
            <a:r>
              <a:rPr lang="en-US" sz="2000" b="1" u="sng" dirty="0">
                <a:latin typeface="Arial" panose="020B0604020202020204" pitchFamily="34" charset="0"/>
                <a:cs typeface="Arial" panose="020B0604020202020204" pitchFamily="34" charset="0"/>
              </a:rPr>
              <a:t>REPRESSES</a:t>
            </a:r>
            <a:r>
              <a:rPr lang="en-US" sz="2000" dirty="0">
                <a:latin typeface="Arial" panose="020B0604020202020204" pitchFamily="34" charset="0"/>
                <a:cs typeface="Arial" panose="020B0604020202020204" pitchFamily="34" charset="0"/>
              </a:rPr>
              <a:t> genes’ transcription </a:t>
            </a:r>
            <a:endParaRPr lang="en-US" sz="1600" dirty="0">
              <a:latin typeface="Arial" panose="020B0604020202020204" pitchFamily="34" charset="0"/>
              <a:cs typeface="Arial" panose="020B0604020202020204" pitchFamily="34" charset="0"/>
            </a:endParaRPr>
          </a:p>
        </p:txBody>
      </p:sp>
      <p:sp>
        <p:nvSpPr>
          <p:cNvPr id="24" name="TextBox 23"/>
          <p:cNvSpPr txBox="1"/>
          <p:nvPr/>
        </p:nvSpPr>
        <p:spPr>
          <a:xfrm>
            <a:off x="5410200" y="6410980"/>
            <a:ext cx="3601952" cy="523220"/>
          </a:xfrm>
          <a:prstGeom prst="rect">
            <a:avLst/>
          </a:prstGeom>
          <a:noFill/>
        </p:spPr>
        <p:txBody>
          <a:bodyPr wrap="square" rtlCol="0">
            <a:spAutoFit/>
          </a:bodyPr>
          <a:lstStyle/>
          <a:p>
            <a:r>
              <a:rPr lang="en-US" sz="1400" dirty="0" err="1">
                <a:latin typeface="Arial" panose="020B0604020202020204" pitchFamily="34" charset="0"/>
                <a:cs typeface="Arial" panose="020B0604020202020204" pitchFamily="34" charset="0"/>
              </a:rPr>
              <a:t>Lyko</a:t>
            </a:r>
            <a:r>
              <a:rPr lang="en-US" sz="1400" dirty="0">
                <a:latin typeface="Arial" panose="020B0604020202020204" pitchFamily="34" charset="0"/>
                <a:cs typeface="Arial" panose="020B0604020202020204" pitchFamily="34" charset="0"/>
              </a:rPr>
              <a:t> F </a:t>
            </a:r>
            <a:r>
              <a:rPr lang="en-US" sz="1400" i="1" dirty="0">
                <a:latin typeface="Arial" panose="020B0604020202020204" pitchFamily="34" charset="0"/>
                <a:cs typeface="Arial" panose="020B0604020202020204" pitchFamily="34" charset="0"/>
              </a:rPr>
              <a:t>Nat Rev Genet</a:t>
            </a:r>
            <a:r>
              <a:rPr lang="en-US" sz="1400" dirty="0">
                <a:latin typeface="Arial" panose="020B0604020202020204" pitchFamily="34" charset="0"/>
                <a:cs typeface="Arial" panose="020B0604020202020204" pitchFamily="34" charset="0"/>
              </a:rPr>
              <a:t>. </a:t>
            </a:r>
            <a:r>
              <a:rPr lang="en-US" sz="1400" u="sng" dirty="0">
                <a:latin typeface="Arial" panose="020B0604020202020204" pitchFamily="34" charset="0"/>
                <a:cs typeface="Arial" panose="020B0604020202020204" pitchFamily="34" charset="0"/>
              </a:rPr>
              <a:t>2018</a:t>
            </a:r>
            <a:r>
              <a:rPr lang="en-US" sz="1400" dirty="0">
                <a:latin typeface="Arial" panose="020B0604020202020204" pitchFamily="34" charset="0"/>
                <a:cs typeface="Arial" panose="020B0604020202020204" pitchFamily="34" charset="0"/>
              </a:rPr>
              <a:t> 19(2):81-92</a:t>
            </a:r>
          </a:p>
          <a:p>
            <a:endParaRPr lang="en-US" sz="1400" dirty="0">
              <a:latin typeface="Arial" panose="020B0604020202020204" pitchFamily="34" charset="0"/>
              <a:cs typeface="Arial" panose="020B0604020202020204" pitchFamily="34" charset="0"/>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3733800"/>
            <a:ext cx="4697648" cy="3037027"/>
          </a:xfrm>
          <a:prstGeom prst="rect">
            <a:avLst/>
          </a:prstGeom>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41999" y="4362510"/>
            <a:ext cx="1994001" cy="2003333"/>
          </a:xfrm>
          <a:prstGeom prst="rect">
            <a:avLst/>
          </a:prstGeom>
        </p:spPr>
      </p:pic>
      <p:sp>
        <p:nvSpPr>
          <p:cNvPr id="3" name="Right Arrow 2"/>
          <p:cNvSpPr/>
          <p:nvPr/>
        </p:nvSpPr>
        <p:spPr>
          <a:xfrm>
            <a:off x="5711784" y="4972110"/>
            <a:ext cx="530215" cy="604113"/>
          </a:xfrm>
          <a:prstGeom prst="rightArrow">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858000" y="4007893"/>
            <a:ext cx="183736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SAM cofactor</a:t>
            </a:r>
          </a:p>
        </p:txBody>
      </p:sp>
    </p:spTree>
    <p:extLst>
      <p:ext uri="{BB962C8B-B14F-4D97-AF65-F5344CB8AC3E}">
        <p14:creationId xmlns:p14="http://schemas.microsoft.com/office/powerpoint/2010/main" val="2066572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par>
                          <p:cTn id="7" fill="hold">
                            <p:stCondLst>
                              <p:cond delay="0"/>
                            </p:stCondLst>
                            <p:childTnLst>
                              <p:par>
                                <p:cTn id="8" presetID="22" presetClass="entr" presetSubtype="4" fill="hold" grpId="0" nodeType="afterEffect">
                                  <p:stCondLst>
                                    <p:cond delay="0"/>
                                  </p:stCondLst>
                                  <p:childTnLst>
                                    <p:set>
                                      <p:cBhvr>
                                        <p:cTn id="9" dur="1" fill="hold">
                                          <p:stCondLst>
                                            <p:cond delay="0"/>
                                          </p:stCondLst>
                                        </p:cTn>
                                        <p:tgtEl>
                                          <p:spTgt spid="19">
                                            <p:txEl>
                                              <p:pRg st="0" end="0"/>
                                            </p:txEl>
                                          </p:spTgt>
                                        </p:tgtEl>
                                        <p:attrNameLst>
                                          <p:attrName>style.visibility</p:attrName>
                                        </p:attrNameLst>
                                      </p:cBhvr>
                                      <p:to>
                                        <p:strVal val="visible"/>
                                      </p:to>
                                    </p:set>
                                    <p:animEffect transition="in" filter="wipe(down)">
                                      <p:cBhvr>
                                        <p:cTn id="10" dur="500"/>
                                        <p:tgtEl>
                                          <p:spTgt spid="19">
                                            <p:txEl>
                                              <p:pRg st="0" end="0"/>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9">
                                            <p:txEl>
                                              <p:pRg st="1" end="1"/>
                                            </p:txEl>
                                          </p:spTgt>
                                        </p:tgtEl>
                                        <p:attrNameLst>
                                          <p:attrName>style.visibility</p:attrName>
                                        </p:attrNameLst>
                                      </p:cBhvr>
                                      <p:to>
                                        <p:strVal val="visible"/>
                                      </p:to>
                                    </p:set>
                                    <p:animEffect transition="in" filter="wipe(down)">
                                      <p:cBhvr>
                                        <p:cTn id="13" dur="500"/>
                                        <p:tgtEl>
                                          <p:spTgt spid="19">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19">
                                            <p:txEl>
                                              <p:pRg st="3" end="3"/>
                                            </p:txEl>
                                          </p:spTgt>
                                        </p:tgtEl>
                                        <p:attrNameLst>
                                          <p:attrName>style.visibility</p:attrName>
                                        </p:attrNameLst>
                                      </p:cBhvr>
                                      <p:to>
                                        <p:strVal val="visible"/>
                                      </p:to>
                                    </p:set>
                                    <p:animEffect transition="in" filter="wipe(down)">
                                      <p:cBhvr>
                                        <p:cTn id="18" dur="500"/>
                                        <p:tgtEl>
                                          <p:spTgt spid="19">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19">
                                            <p:txEl>
                                              <p:pRg st="5" end="5"/>
                                            </p:txEl>
                                          </p:spTgt>
                                        </p:tgtEl>
                                        <p:attrNameLst>
                                          <p:attrName>style.visibility</p:attrName>
                                        </p:attrNameLst>
                                      </p:cBhvr>
                                      <p:to>
                                        <p:strVal val="visible"/>
                                      </p:to>
                                    </p:set>
                                    <p:animEffect transition="in" filter="wipe(down)">
                                      <p:cBhvr>
                                        <p:cTn id="26" dur="500"/>
                                        <p:tgtEl>
                                          <p:spTgt spid="19">
                                            <p:txEl>
                                              <p:pRg st="5" end="5"/>
                                            </p:txEl>
                                          </p:spTgt>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19">
                                            <p:txEl>
                                              <p:pRg st="6" end="6"/>
                                            </p:txEl>
                                          </p:spTgt>
                                        </p:tgtEl>
                                        <p:attrNameLst>
                                          <p:attrName>style.visibility</p:attrName>
                                        </p:attrNameLst>
                                      </p:cBhvr>
                                      <p:to>
                                        <p:strVal val="visible"/>
                                      </p:to>
                                    </p:set>
                                    <p:animEffect transition="in" filter="wipe(down)">
                                      <p:cBhvr>
                                        <p:cTn id="29" dur="500"/>
                                        <p:tgtEl>
                                          <p:spTgt spid="19">
                                            <p:txEl>
                                              <p:pRg st="6" end="6"/>
                                            </p:txEl>
                                          </p:spTgt>
                                        </p:tgtEl>
                                      </p:cBhvr>
                                    </p:animEffect>
                                  </p:childTnLst>
                                </p:cTn>
                              </p:par>
                            </p:childTnLst>
                          </p:cTn>
                        </p:par>
                        <p:par>
                          <p:cTn id="30" fill="hold">
                            <p:stCondLst>
                              <p:cond delay="500"/>
                            </p:stCondLst>
                            <p:childTnLst>
                              <p:par>
                                <p:cTn id="31" presetID="10" presetClass="entr" presetSubtype="0" fill="hold"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wipe(left)">
                                      <p:cBhvr>
                                        <p:cTn id="36" dur="500"/>
                                        <p:tgtEl>
                                          <p:spTgt spid="3"/>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wipe(left)">
                                      <p:cBhvr>
                                        <p:cTn id="3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uiExpand="1" build="p"/>
      <p:bldP spid="24" grpId="0"/>
      <p:bldP spid="3" grpId="0" animBg="1"/>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0"/>
            <a:ext cx="8890000" cy="1077218"/>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Regulation of Gene Expression:</a:t>
            </a:r>
          </a:p>
          <a:p>
            <a:r>
              <a:rPr lang="en-US" sz="3200" b="1" dirty="0">
                <a:solidFill>
                  <a:schemeClr val="bg1"/>
                </a:solidFill>
                <a:latin typeface="Arial" panose="020B0604020202020204" pitchFamily="34" charset="0"/>
                <a:cs typeface="Arial" panose="020B0604020202020204" pitchFamily="34" charset="0"/>
              </a:rPr>
              <a:t>Epigenetics 2: The Histone Code</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3</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p:cNvGrpSpPr>
            <a:grpSpLocks noChangeAspect="1"/>
          </p:cNvGrpSpPr>
          <p:nvPr/>
        </p:nvGrpSpPr>
        <p:grpSpPr>
          <a:xfrm>
            <a:off x="4004586" y="3124200"/>
            <a:ext cx="4987014" cy="2932408"/>
            <a:chOff x="3276600" y="2985779"/>
            <a:chExt cx="5664442" cy="3330742"/>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6600" y="2985779"/>
              <a:ext cx="5664442" cy="2814258"/>
            </a:xfrm>
            <a:prstGeom prst="rect">
              <a:avLst/>
            </a:prstGeom>
          </p:spPr>
        </p:pic>
        <p:sp>
          <p:nvSpPr>
            <p:cNvPr id="15" name="TextBox 14"/>
            <p:cNvSpPr txBox="1"/>
            <p:nvPr/>
          </p:nvSpPr>
          <p:spPr>
            <a:xfrm>
              <a:off x="3327521" y="5966936"/>
              <a:ext cx="5562600" cy="349585"/>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Musselman, CA </a:t>
              </a:r>
              <a:r>
                <a:rPr lang="en-US" sz="1400" i="1" dirty="0">
                  <a:latin typeface="Arial" panose="020B0604020202020204" pitchFamily="34" charset="0"/>
                  <a:cs typeface="Arial" panose="020B0604020202020204" pitchFamily="34" charset="0"/>
                </a:rPr>
                <a:t>et al. Nat Struct Mol Biol </a:t>
              </a:r>
              <a:r>
                <a:rPr lang="en-US" sz="1400" u="sng" dirty="0">
                  <a:latin typeface="Arial" panose="020B0604020202020204" pitchFamily="34" charset="0"/>
                  <a:cs typeface="Arial" panose="020B0604020202020204" pitchFamily="34" charset="0"/>
                </a:rPr>
                <a:t>2012</a:t>
              </a:r>
              <a:r>
                <a:rPr lang="en-US" sz="1400" dirty="0">
                  <a:latin typeface="Arial" panose="020B0604020202020204" pitchFamily="34" charset="0"/>
                  <a:cs typeface="Arial" panose="020B0604020202020204" pitchFamily="34" charset="0"/>
                </a:rPr>
                <a:t>, 19, 1218-27</a:t>
              </a:r>
            </a:p>
          </p:txBody>
        </p:sp>
      </p:grpSp>
      <p:sp>
        <p:nvSpPr>
          <p:cNvPr id="19" name="TextBox 18"/>
          <p:cNvSpPr txBox="1"/>
          <p:nvPr/>
        </p:nvSpPr>
        <p:spPr>
          <a:xfrm>
            <a:off x="609600" y="1295400"/>
            <a:ext cx="6248400" cy="2739211"/>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Histones &amp; their post-translational modifications</a:t>
            </a:r>
          </a:p>
          <a:p>
            <a:pPr algn="just"/>
            <a:r>
              <a:rPr lang="en-US" sz="2000" dirty="0">
                <a:latin typeface="Arial" panose="020B0604020202020204" pitchFamily="34" charset="0"/>
                <a:cs typeface="Arial" panose="020B0604020202020204" pitchFamily="34" charset="0"/>
              </a:rPr>
              <a:t>Tuned mechanism: Chromatin Structure &amp; Dynamics</a:t>
            </a:r>
          </a:p>
          <a:p>
            <a:pPr algn="just"/>
            <a:endParaRPr lang="en-US" sz="1600" dirty="0">
              <a:latin typeface="Arial" panose="020B0604020202020204" pitchFamily="34" charset="0"/>
              <a:cs typeface="Arial" panose="020B0604020202020204" pitchFamily="34" charset="0"/>
            </a:endParaRPr>
          </a:p>
          <a:p>
            <a:pPr algn="just"/>
            <a:r>
              <a:rPr lang="en-US" sz="2000" i="1" dirty="0">
                <a:latin typeface="Arial" panose="020B0604020202020204" pitchFamily="34" charset="0"/>
                <a:cs typeface="Arial" panose="020B0604020202020204" pitchFamily="34" charset="0"/>
              </a:rPr>
              <a:t>Docking Sites</a:t>
            </a:r>
            <a:r>
              <a:rPr lang="en-US" sz="2000" dirty="0">
                <a:latin typeface="Arial" panose="020B0604020202020204" pitchFamily="34" charset="0"/>
                <a:cs typeface="Arial" panose="020B0604020202020204" pitchFamily="34" charset="0"/>
              </a:rPr>
              <a:t>: Effectors &amp; Readers (</a:t>
            </a:r>
            <a:r>
              <a:rPr lang="en-US" sz="2000" dirty="0">
                <a:latin typeface="Symbol" panose="05050102010706020507" pitchFamily="18" charset="2"/>
                <a:cs typeface="Arial" panose="020B0604020202020204" pitchFamily="34" charset="0"/>
              </a:rPr>
              <a:t>m</a:t>
            </a:r>
            <a:r>
              <a:rPr lang="en-US" sz="2000" dirty="0">
                <a:latin typeface="Arial" panose="020B0604020202020204" pitchFamily="34" charset="0"/>
                <a:cs typeface="Arial" panose="020B0604020202020204" pitchFamily="34" charset="0"/>
              </a:rPr>
              <a:t>M affinities)</a:t>
            </a:r>
          </a:p>
          <a:p>
            <a:pPr algn="just"/>
            <a:r>
              <a:rPr lang="en-US" sz="2000" dirty="0">
                <a:latin typeface="Arial" panose="020B0604020202020204" pitchFamily="34" charset="0"/>
                <a:cs typeface="Arial" panose="020B0604020202020204" pitchFamily="34" charset="0"/>
              </a:rPr>
              <a:t>Recruiting &amp; Stabilization at specific genomic sites</a:t>
            </a:r>
          </a:p>
          <a:p>
            <a:pPr algn="just"/>
            <a:endParaRPr lang="en-US" sz="1600" dirty="0">
              <a:latin typeface="Arial" panose="020B0604020202020204" pitchFamily="34" charset="0"/>
              <a:cs typeface="Arial" panose="020B0604020202020204" pitchFamily="34" charset="0"/>
            </a:endParaRPr>
          </a:p>
          <a:p>
            <a:pPr algn="just"/>
            <a:r>
              <a:rPr lang="en-US" sz="2000" b="1" u="sng" dirty="0">
                <a:latin typeface="Arial" panose="020B0604020202020204" pitchFamily="34" charset="0"/>
                <a:cs typeface="Arial" panose="020B0604020202020204" pitchFamily="34" charset="0"/>
              </a:rPr>
              <a:t>Fundamental Processes</a:t>
            </a:r>
          </a:p>
          <a:p>
            <a:pPr algn="just"/>
            <a:r>
              <a:rPr lang="en-US" sz="2000" dirty="0">
                <a:latin typeface="Arial" panose="020B0604020202020204" pitchFamily="34" charset="0"/>
                <a:cs typeface="Arial" panose="020B0604020202020204" pitchFamily="34" charset="0"/>
              </a:rPr>
              <a:t>Gene Transcription</a:t>
            </a:r>
          </a:p>
          <a:p>
            <a:pPr algn="just"/>
            <a:r>
              <a:rPr lang="en-US" sz="2000" dirty="0">
                <a:latin typeface="Arial" panose="020B0604020202020204" pitchFamily="34" charset="0"/>
                <a:cs typeface="Arial" panose="020B0604020202020204" pitchFamily="34" charset="0"/>
              </a:rPr>
              <a:t>DNA Repair</a:t>
            </a:r>
          </a:p>
        </p:txBody>
      </p:sp>
      <p:graphicFrame>
        <p:nvGraphicFramePr>
          <p:cNvPr id="20" name="Table 19"/>
          <p:cNvGraphicFramePr>
            <a:graphicFrameLocks noGrp="1"/>
          </p:cNvGraphicFramePr>
          <p:nvPr>
            <p:extLst>
              <p:ext uri="{D42A27DB-BD31-4B8C-83A1-F6EECF244321}">
                <p14:modId xmlns:p14="http://schemas.microsoft.com/office/powerpoint/2010/main" val="1680058081"/>
              </p:ext>
            </p:extLst>
          </p:nvPr>
        </p:nvGraphicFramePr>
        <p:xfrm>
          <a:off x="640080" y="4251960"/>
          <a:ext cx="3169920" cy="2225040"/>
        </p:xfrm>
        <a:graphic>
          <a:graphicData uri="http://schemas.openxmlformats.org/drawingml/2006/table">
            <a:tbl>
              <a:tblPr firstRow="1" bandRow="1">
                <a:tableStyleId>{5940675A-B579-460E-94D1-54222C63F5DA}</a:tableStyleId>
              </a:tblPr>
              <a:tblGrid>
                <a:gridCol w="731520">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tblGrid>
              <a:tr h="370840">
                <a:tc>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b="1" dirty="0">
                          <a:latin typeface="Arial" panose="020B0604020202020204" pitchFamily="34" charset="0"/>
                          <a:cs typeface="Arial" panose="020B0604020202020204" pitchFamily="34" charset="0"/>
                        </a:rPr>
                        <a:t>Histone H3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0000"/>
                  </a:ext>
                </a:extLst>
              </a:tr>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i="0" dirty="0">
                          <a:latin typeface="Arial" panose="020B0604020202020204" pitchFamily="34" charset="0"/>
                          <a:cs typeface="Arial" panose="020B0604020202020204" pitchFamily="34" charset="0"/>
                        </a:rPr>
                        <a:t>K4</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i="0" dirty="0">
                          <a:latin typeface="Arial" panose="020B0604020202020204" pitchFamily="34" charset="0"/>
                          <a:cs typeface="Arial" panose="020B0604020202020204" pitchFamily="34" charset="0"/>
                        </a:rPr>
                        <a:t>K9</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1"/>
                  </a:ext>
                </a:extLst>
              </a:tr>
              <a:tr h="370840">
                <a:tc>
                  <a:txBody>
                    <a:bodyPr/>
                    <a:lstStyle/>
                    <a:p>
                      <a:pPr algn="ctr"/>
                      <a:r>
                        <a:rPr lang="en-US" i="1" dirty="0">
                          <a:latin typeface="Arial" panose="020B0604020202020204" pitchFamily="34" charset="0"/>
                          <a:cs typeface="Arial" panose="020B0604020202020204" pitchFamily="34" charset="0"/>
                        </a:rPr>
                        <a:t>me1</a:t>
                      </a:r>
                    </a:p>
                  </a:txBody>
                  <a:tcPr>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Activation</a:t>
                      </a:r>
                    </a:p>
                  </a:txBody>
                  <a:tcPr>
                    <a:solidFill>
                      <a:schemeClr val="accent3">
                        <a:lumMod val="60000"/>
                        <a:lumOff val="4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dirty="0">
                        <a:latin typeface="Arial" panose="020B0604020202020204" pitchFamily="34" charset="0"/>
                        <a:cs typeface="Arial" panose="020B0604020202020204" pitchFamily="34" charset="0"/>
                      </a:endParaRPr>
                    </a:p>
                  </a:txBody>
                  <a:tcPr>
                    <a:solidFill>
                      <a:schemeClr val="accent3">
                        <a:lumMod val="60000"/>
                        <a:lumOff val="40000"/>
                      </a:schemeClr>
                    </a:solidFill>
                  </a:tcPr>
                </a:tc>
                <a:extLst>
                  <a:ext uri="{0D108BD9-81ED-4DB2-BD59-A6C34878D82A}">
                    <a16:rowId xmlns:a16="http://schemas.microsoft.com/office/drawing/2014/main" val="10002"/>
                  </a:ext>
                </a:extLst>
              </a:tr>
              <a:tr h="370840">
                <a:tc>
                  <a:txBody>
                    <a:bodyPr/>
                    <a:lstStyle/>
                    <a:p>
                      <a:pPr algn="ctr"/>
                      <a:r>
                        <a:rPr lang="en-US" i="1" dirty="0">
                          <a:latin typeface="Arial" panose="020B0604020202020204" pitchFamily="34" charset="0"/>
                          <a:cs typeface="Arial" panose="020B0604020202020204" pitchFamily="34" charset="0"/>
                        </a:rPr>
                        <a:t>me2</a:t>
                      </a:r>
                    </a:p>
                  </a:txBody>
                  <a:tcPr>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dirty="0">
                        <a:latin typeface="Arial" panose="020B0604020202020204" pitchFamily="34" charset="0"/>
                        <a:cs typeface="Arial" panose="020B0604020202020204" pitchFamily="34" charset="0"/>
                      </a:endParaRPr>
                    </a:p>
                  </a:txBody>
                  <a:tcPr>
                    <a:solidFill>
                      <a:schemeClr val="accent3">
                        <a:lumMod val="60000"/>
                        <a:lumOff val="40000"/>
                      </a:schemeClr>
                    </a:solidFill>
                  </a:tcPr>
                </a:tc>
                <a:tc>
                  <a:txBody>
                    <a:bodyPr/>
                    <a:lstStyle/>
                    <a:p>
                      <a:pPr algn="ctr"/>
                      <a:r>
                        <a:rPr lang="en-US" sz="1600" dirty="0">
                          <a:latin typeface="Arial" panose="020B0604020202020204" pitchFamily="34" charset="0"/>
                          <a:cs typeface="Arial" panose="020B0604020202020204" pitchFamily="34" charset="0"/>
                        </a:rPr>
                        <a:t>Repression</a:t>
                      </a:r>
                    </a:p>
                  </a:txBody>
                  <a:tcPr>
                    <a:solidFill>
                      <a:schemeClr val="accent2">
                        <a:lumMod val="60000"/>
                        <a:lumOff val="40000"/>
                      </a:schemeClr>
                    </a:solidFill>
                  </a:tcPr>
                </a:tc>
                <a:extLst>
                  <a:ext uri="{0D108BD9-81ED-4DB2-BD59-A6C34878D82A}">
                    <a16:rowId xmlns:a16="http://schemas.microsoft.com/office/drawing/2014/main" val="10003"/>
                  </a:ext>
                </a:extLst>
              </a:tr>
              <a:tr h="370840">
                <a:tc>
                  <a:txBody>
                    <a:bodyPr/>
                    <a:lstStyle/>
                    <a:p>
                      <a:pPr algn="ctr"/>
                      <a:r>
                        <a:rPr lang="en-US" i="1" dirty="0">
                          <a:latin typeface="Arial" panose="020B0604020202020204" pitchFamily="34" charset="0"/>
                          <a:cs typeface="Arial" panose="020B0604020202020204" pitchFamily="34" charset="0"/>
                        </a:rPr>
                        <a:t>me3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3">
                        <a:lumMod val="60000"/>
                        <a:lumOff val="4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dirty="0">
                        <a:latin typeface="Arial" panose="020B0604020202020204" pitchFamily="34" charset="0"/>
                        <a:cs typeface="Arial" panose="020B0604020202020204" pitchFamily="34" charset="0"/>
                      </a:endParaRPr>
                    </a:p>
                  </a:txBody>
                  <a:tcPr>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0004"/>
                  </a:ext>
                </a:extLst>
              </a:tr>
              <a:tr h="370840">
                <a:tc>
                  <a:txBody>
                    <a:bodyPr/>
                    <a:lstStyle/>
                    <a:p>
                      <a:pPr algn="ctr"/>
                      <a:endParaRPr lang="en-US" i="1" dirty="0">
                        <a:latin typeface="Arial" panose="020B0604020202020204" pitchFamily="34" charset="0"/>
                        <a:cs typeface="Arial" panose="020B0604020202020204" pitchFamily="34" charset="0"/>
                      </a:endParaRPr>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1" dirty="0">
                          <a:latin typeface="Arial" panose="020B0604020202020204" pitchFamily="34" charset="0"/>
                          <a:cs typeface="Arial" panose="020B0604020202020204" pitchFamily="34" charset="0"/>
                        </a:rPr>
                        <a:t>Gene Expression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dirty="0">
                        <a:latin typeface="Arial" panose="020B0604020202020204" pitchFamily="34" charset="0"/>
                        <a:cs typeface="Arial" panose="020B0604020202020204" pitchFamily="34" charset="0"/>
                      </a:endParaRPr>
                    </a:p>
                  </a:txBody>
                  <a:tcPr>
                    <a:noFill/>
                  </a:tcPr>
                </a:tc>
                <a:extLst>
                  <a:ext uri="{0D108BD9-81ED-4DB2-BD59-A6C34878D82A}">
                    <a16:rowId xmlns:a16="http://schemas.microsoft.com/office/drawing/2014/main" val="10005"/>
                  </a:ext>
                </a:extLst>
              </a:tr>
            </a:tbl>
          </a:graphicData>
        </a:graphic>
      </p:graphicFrame>
      <p:sp>
        <p:nvSpPr>
          <p:cNvPr id="21" name="TextBox 20"/>
          <p:cNvSpPr txBox="1"/>
          <p:nvPr/>
        </p:nvSpPr>
        <p:spPr>
          <a:xfrm>
            <a:off x="6808792" y="2249506"/>
            <a:ext cx="1978427" cy="830997"/>
          </a:xfrm>
          <a:prstGeom prst="rect">
            <a:avLst/>
          </a:prstGeom>
          <a:noFill/>
        </p:spPr>
        <p:txBody>
          <a:bodyPr wrap="none" rtlCol="0">
            <a:spAutoFit/>
          </a:bodyPr>
          <a:lstStyle/>
          <a:p>
            <a:pPr algn="ctr"/>
            <a:r>
              <a:rPr lang="en-US" sz="2400" b="1" dirty="0">
                <a:solidFill>
                  <a:srgbClr val="FF0000"/>
                </a:solidFill>
                <a:latin typeface="Arial" panose="020B0604020202020204" pitchFamily="34" charset="0"/>
                <a:cs typeface="Arial" panose="020B0604020202020204" pitchFamily="34" charset="0"/>
              </a:rPr>
              <a:t>&gt; 10</a:t>
            </a:r>
            <a:r>
              <a:rPr lang="en-US" sz="2400" b="1" baseline="30000" dirty="0">
                <a:solidFill>
                  <a:srgbClr val="FF0000"/>
                </a:solidFill>
                <a:latin typeface="Arial" panose="020B0604020202020204" pitchFamily="34" charset="0"/>
                <a:cs typeface="Arial" panose="020B0604020202020204" pitchFamily="34" charset="0"/>
              </a:rPr>
              <a:t>9</a:t>
            </a:r>
          </a:p>
          <a:p>
            <a:pPr algn="ctr"/>
            <a:r>
              <a:rPr lang="en-US" sz="2400" b="1" dirty="0">
                <a:solidFill>
                  <a:srgbClr val="FF0000"/>
                </a:solidFill>
                <a:latin typeface="Arial" panose="020B0604020202020204" pitchFamily="34" charset="0"/>
                <a:cs typeface="Arial" panose="020B0604020202020204" pitchFamily="34" charset="0"/>
              </a:rPr>
              <a:t>Possibilities</a:t>
            </a:r>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00200" y="1736474"/>
            <a:ext cx="7543800" cy="3865418"/>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00200" y="1736474"/>
            <a:ext cx="7543800" cy="3865418"/>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00200" y="1736474"/>
            <a:ext cx="7543800" cy="3865418"/>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600200" y="1736474"/>
            <a:ext cx="7543800" cy="3865418"/>
          </a:xfrm>
          <a:prstGeom prst="rect">
            <a:avLst/>
          </a:prstGeom>
        </p:spPr>
      </p:pic>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00200" y="1736474"/>
            <a:ext cx="7543800" cy="3865418"/>
          </a:xfrm>
          <a:prstGeom prst="rect">
            <a:avLst/>
          </a:prstGeom>
        </p:spPr>
      </p:pic>
      <p:sp>
        <p:nvSpPr>
          <p:cNvPr id="24" name="TextBox 23"/>
          <p:cNvSpPr txBox="1"/>
          <p:nvPr/>
        </p:nvSpPr>
        <p:spPr>
          <a:xfrm>
            <a:off x="4094248" y="5940623"/>
            <a:ext cx="4897352" cy="738664"/>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Allis CD </a:t>
            </a:r>
            <a:r>
              <a:rPr lang="en-US" sz="1400" i="1" dirty="0">
                <a:latin typeface="Arial" panose="020B0604020202020204" pitchFamily="34" charset="0"/>
                <a:cs typeface="Arial" panose="020B0604020202020204" pitchFamily="34" charset="0"/>
              </a:rPr>
              <a:t>et al. Genes Dev. </a:t>
            </a:r>
            <a:r>
              <a:rPr lang="en-US" sz="1400" u="sng" dirty="0">
                <a:latin typeface="Arial" panose="020B0604020202020204" pitchFamily="34" charset="0"/>
                <a:cs typeface="Arial" panose="020B0604020202020204" pitchFamily="34" charset="0"/>
              </a:rPr>
              <a:t>1993</a:t>
            </a:r>
            <a:r>
              <a:rPr lang="en-US" sz="1400" dirty="0">
                <a:latin typeface="Arial" panose="020B0604020202020204" pitchFamily="34" charset="0"/>
                <a:cs typeface="Arial" panose="020B0604020202020204" pitchFamily="34" charset="0"/>
              </a:rPr>
              <a:t> 7(4), 592; </a:t>
            </a:r>
            <a:r>
              <a:rPr lang="en-US" sz="1400" i="1" dirty="0">
                <a:latin typeface="Arial" panose="020B0604020202020204" pitchFamily="34" charset="0"/>
                <a:cs typeface="Arial" panose="020B0604020202020204" pitchFamily="34" charset="0"/>
              </a:rPr>
              <a:t>EMBO J.</a:t>
            </a:r>
            <a:r>
              <a:rPr lang="en-US" sz="1400" dirty="0">
                <a:latin typeface="Arial" panose="020B0604020202020204" pitchFamily="34" charset="0"/>
                <a:cs typeface="Arial" panose="020B0604020202020204" pitchFamily="34" charset="0"/>
              </a:rPr>
              <a:t> </a:t>
            </a:r>
            <a:r>
              <a:rPr lang="en-US" sz="1400" u="sng" dirty="0">
                <a:latin typeface="Arial" panose="020B0604020202020204" pitchFamily="34" charset="0"/>
                <a:cs typeface="Arial" panose="020B0604020202020204" pitchFamily="34" charset="0"/>
              </a:rPr>
              <a:t>1996</a:t>
            </a:r>
            <a:r>
              <a:rPr lang="en-US" sz="1400" dirty="0">
                <a:latin typeface="Arial" panose="020B0604020202020204" pitchFamily="34" charset="0"/>
                <a:cs typeface="Arial" panose="020B0604020202020204" pitchFamily="34" charset="0"/>
              </a:rPr>
              <a:t> 15(10), 2508; </a:t>
            </a:r>
            <a:r>
              <a:rPr lang="en-US" sz="1400" i="1" dirty="0" err="1">
                <a:latin typeface="Arial" panose="020B0604020202020204" pitchFamily="34" charset="0"/>
                <a:cs typeface="Arial" panose="020B0604020202020204" pitchFamily="34" charset="0"/>
              </a:rPr>
              <a:t>Mol</a:t>
            </a:r>
            <a:r>
              <a:rPr lang="en-US" sz="1400" i="1" dirty="0">
                <a:latin typeface="Arial" panose="020B0604020202020204" pitchFamily="34" charset="0"/>
                <a:cs typeface="Arial" panose="020B0604020202020204" pitchFamily="34" charset="0"/>
              </a:rPr>
              <a:t> Cell Biol</a:t>
            </a:r>
            <a:r>
              <a:rPr lang="en-US" sz="1400" dirty="0">
                <a:latin typeface="Arial" panose="020B0604020202020204" pitchFamily="34" charset="0"/>
                <a:cs typeface="Arial" panose="020B0604020202020204" pitchFamily="34" charset="0"/>
              </a:rPr>
              <a:t>. </a:t>
            </a:r>
            <a:r>
              <a:rPr lang="en-US" sz="1400" u="sng" dirty="0">
                <a:latin typeface="Arial" panose="020B0604020202020204" pitchFamily="34" charset="0"/>
                <a:cs typeface="Arial" panose="020B0604020202020204" pitchFamily="34" charset="0"/>
              </a:rPr>
              <a:t>1996</a:t>
            </a:r>
            <a:r>
              <a:rPr lang="en-US" sz="1400" dirty="0">
                <a:latin typeface="Arial" panose="020B0604020202020204" pitchFamily="34" charset="0"/>
                <a:cs typeface="Arial" panose="020B0604020202020204" pitchFamily="34" charset="0"/>
              </a:rPr>
              <a:t> 16(8), 4349; </a:t>
            </a:r>
            <a:r>
              <a:rPr lang="en-US" sz="1400" i="1" dirty="0">
                <a:latin typeface="Arial" panose="020B0604020202020204" pitchFamily="34" charset="0"/>
                <a:cs typeface="Arial" panose="020B0604020202020204" pitchFamily="34" charset="0"/>
              </a:rPr>
              <a:t>Nature</a:t>
            </a:r>
            <a:r>
              <a:rPr lang="en-US" sz="1400" dirty="0">
                <a:latin typeface="Arial" panose="020B0604020202020204" pitchFamily="34" charset="0"/>
                <a:cs typeface="Arial" panose="020B0604020202020204" pitchFamily="34" charset="0"/>
              </a:rPr>
              <a:t> </a:t>
            </a:r>
            <a:r>
              <a:rPr lang="en-US" sz="1400" u="sng" dirty="0">
                <a:latin typeface="Arial" panose="020B0604020202020204" pitchFamily="34" charset="0"/>
                <a:cs typeface="Arial" panose="020B0604020202020204" pitchFamily="34" charset="0"/>
              </a:rPr>
              <a:t>1996</a:t>
            </a:r>
            <a:r>
              <a:rPr lang="en-US" sz="1400" dirty="0">
                <a:latin typeface="Arial" panose="020B0604020202020204" pitchFamily="34" charset="0"/>
                <a:cs typeface="Arial" panose="020B0604020202020204" pitchFamily="34" charset="0"/>
              </a:rPr>
              <a:t> 383(6597), 269.</a:t>
            </a:r>
          </a:p>
        </p:txBody>
      </p:sp>
    </p:spTree>
    <p:extLst>
      <p:ext uri="{BB962C8B-B14F-4D97-AF65-F5344CB8AC3E}">
        <p14:creationId xmlns:p14="http://schemas.microsoft.com/office/powerpoint/2010/main" val="3296056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7"/>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8"/>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9"/>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11"/>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24"/>
                                        </p:tgtEl>
                                        <p:attrNameLst>
                                          <p:attrName>style.visibility</p:attrName>
                                        </p:attrNameLst>
                                      </p:cBhvr>
                                      <p:to>
                                        <p:strVal val="hidden"/>
                                      </p:to>
                                    </p:set>
                                  </p:childTnLst>
                                </p:cTn>
                              </p:par>
                            </p:childTnLst>
                          </p:cTn>
                        </p:par>
                        <p:par>
                          <p:cTn id="39" fill="hold">
                            <p:stCondLst>
                              <p:cond delay="0"/>
                            </p:stCondLst>
                            <p:childTnLst>
                              <p:par>
                                <p:cTn id="40" presetID="22" presetClass="entr" presetSubtype="4" fill="hold" grpId="0" nodeType="afterEffect">
                                  <p:stCondLst>
                                    <p:cond delay="0"/>
                                  </p:stCondLst>
                                  <p:childTnLst>
                                    <p:set>
                                      <p:cBhvr>
                                        <p:cTn id="41" dur="1" fill="hold">
                                          <p:stCondLst>
                                            <p:cond delay="0"/>
                                          </p:stCondLst>
                                        </p:cTn>
                                        <p:tgtEl>
                                          <p:spTgt spid="19">
                                            <p:txEl>
                                              <p:pRg st="0" end="0"/>
                                            </p:txEl>
                                          </p:spTgt>
                                        </p:tgtEl>
                                        <p:attrNameLst>
                                          <p:attrName>style.visibility</p:attrName>
                                        </p:attrNameLst>
                                      </p:cBhvr>
                                      <p:to>
                                        <p:strVal val="visible"/>
                                      </p:to>
                                    </p:set>
                                    <p:animEffect transition="in" filter="wipe(down)">
                                      <p:cBhvr>
                                        <p:cTn id="42" dur="500"/>
                                        <p:tgtEl>
                                          <p:spTgt spid="19">
                                            <p:txEl>
                                              <p:pRg st="0" end="0"/>
                                            </p:txEl>
                                          </p:spTgt>
                                        </p:tgtEl>
                                      </p:cBhvr>
                                    </p:animEffect>
                                  </p:childTnLst>
                                </p:cTn>
                              </p:par>
                            </p:childTnLst>
                          </p:cTn>
                        </p:par>
                        <p:par>
                          <p:cTn id="43" fill="hold">
                            <p:stCondLst>
                              <p:cond delay="500"/>
                            </p:stCondLst>
                            <p:childTnLst>
                              <p:par>
                                <p:cTn id="44" presetID="10" presetClass="entr" presetSubtype="0" fill="hold" nodeType="after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500"/>
                                        <p:tgtEl>
                                          <p:spTgt spid="10"/>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19">
                                            <p:txEl>
                                              <p:pRg st="1" end="1"/>
                                            </p:txEl>
                                          </p:spTgt>
                                        </p:tgtEl>
                                        <p:attrNameLst>
                                          <p:attrName>style.visibility</p:attrName>
                                        </p:attrNameLst>
                                      </p:cBhvr>
                                      <p:to>
                                        <p:strVal val="visible"/>
                                      </p:to>
                                    </p:set>
                                    <p:animEffect transition="in" filter="wipe(down)">
                                      <p:cBhvr>
                                        <p:cTn id="49" dur="500"/>
                                        <p:tgtEl>
                                          <p:spTgt spid="19">
                                            <p:txEl>
                                              <p:pRg st="1" end="1"/>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19">
                                            <p:txEl>
                                              <p:pRg st="3" end="3"/>
                                            </p:txEl>
                                          </p:spTgt>
                                        </p:tgtEl>
                                        <p:attrNameLst>
                                          <p:attrName>style.visibility</p:attrName>
                                        </p:attrNameLst>
                                      </p:cBhvr>
                                      <p:to>
                                        <p:strVal val="visible"/>
                                      </p:to>
                                    </p:set>
                                    <p:animEffect transition="in" filter="wipe(down)">
                                      <p:cBhvr>
                                        <p:cTn id="54" dur="500"/>
                                        <p:tgtEl>
                                          <p:spTgt spid="19">
                                            <p:txEl>
                                              <p:pRg st="3" end="3"/>
                                            </p:txEl>
                                          </p:spTgt>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19">
                                            <p:txEl>
                                              <p:pRg st="4" end="4"/>
                                            </p:txEl>
                                          </p:spTgt>
                                        </p:tgtEl>
                                        <p:attrNameLst>
                                          <p:attrName>style.visibility</p:attrName>
                                        </p:attrNameLst>
                                      </p:cBhvr>
                                      <p:to>
                                        <p:strVal val="visible"/>
                                      </p:to>
                                    </p:set>
                                    <p:animEffect transition="in" filter="wipe(down)">
                                      <p:cBhvr>
                                        <p:cTn id="57" dur="500"/>
                                        <p:tgtEl>
                                          <p:spTgt spid="19">
                                            <p:txEl>
                                              <p:pRg st="4" end="4"/>
                                            </p:txEl>
                                          </p:spTgt>
                                        </p:tgtEl>
                                      </p:cBhvr>
                                    </p:animEffect>
                                  </p:childTnLst>
                                </p:cTn>
                              </p:par>
                            </p:childTnLst>
                          </p:cTn>
                        </p:par>
                        <p:par>
                          <p:cTn id="58" fill="hold">
                            <p:stCondLst>
                              <p:cond delay="500"/>
                            </p:stCondLst>
                            <p:childTnLst>
                              <p:par>
                                <p:cTn id="59" presetID="22" presetClass="entr" presetSubtype="4" fill="hold" grpId="0" nodeType="afterEffect">
                                  <p:stCondLst>
                                    <p:cond delay="0"/>
                                  </p:stCondLst>
                                  <p:childTnLst>
                                    <p:set>
                                      <p:cBhvr>
                                        <p:cTn id="60" dur="1" fill="hold">
                                          <p:stCondLst>
                                            <p:cond delay="0"/>
                                          </p:stCondLst>
                                        </p:cTn>
                                        <p:tgtEl>
                                          <p:spTgt spid="19">
                                            <p:txEl>
                                              <p:pRg st="6" end="6"/>
                                            </p:txEl>
                                          </p:spTgt>
                                        </p:tgtEl>
                                        <p:attrNameLst>
                                          <p:attrName>style.visibility</p:attrName>
                                        </p:attrNameLst>
                                      </p:cBhvr>
                                      <p:to>
                                        <p:strVal val="visible"/>
                                      </p:to>
                                    </p:set>
                                    <p:animEffect transition="in" filter="wipe(down)">
                                      <p:cBhvr>
                                        <p:cTn id="61" dur="500"/>
                                        <p:tgtEl>
                                          <p:spTgt spid="19">
                                            <p:txEl>
                                              <p:pRg st="6" end="6"/>
                                            </p:txEl>
                                          </p:spTgt>
                                        </p:tgtEl>
                                      </p:cBhvr>
                                    </p:animEffect>
                                  </p:childTnLst>
                                </p:cTn>
                              </p:par>
                              <p:par>
                                <p:cTn id="62" presetID="22" presetClass="entr" presetSubtype="4" fill="hold" grpId="0" nodeType="withEffect">
                                  <p:stCondLst>
                                    <p:cond delay="0"/>
                                  </p:stCondLst>
                                  <p:childTnLst>
                                    <p:set>
                                      <p:cBhvr>
                                        <p:cTn id="63" dur="1" fill="hold">
                                          <p:stCondLst>
                                            <p:cond delay="0"/>
                                          </p:stCondLst>
                                        </p:cTn>
                                        <p:tgtEl>
                                          <p:spTgt spid="19">
                                            <p:txEl>
                                              <p:pRg st="7" end="7"/>
                                            </p:txEl>
                                          </p:spTgt>
                                        </p:tgtEl>
                                        <p:attrNameLst>
                                          <p:attrName>style.visibility</p:attrName>
                                        </p:attrNameLst>
                                      </p:cBhvr>
                                      <p:to>
                                        <p:strVal val="visible"/>
                                      </p:to>
                                    </p:set>
                                    <p:animEffect transition="in" filter="wipe(down)">
                                      <p:cBhvr>
                                        <p:cTn id="64" dur="500"/>
                                        <p:tgtEl>
                                          <p:spTgt spid="19">
                                            <p:txEl>
                                              <p:pRg st="7" end="7"/>
                                            </p:txEl>
                                          </p:spTgt>
                                        </p:tgtEl>
                                      </p:cBhvr>
                                    </p:animEffect>
                                  </p:childTnLst>
                                </p:cTn>
                              </p:par>
                              <p:par>
                                <p:cTn id="65" presetID="22" presetClass="entr" presetSubtype="4" fill="hold" grpId="0" nodeType="withEffect">
                                  <p:stCondLst>
                                    <p:cond delay="0"/>
                                  </p:stCondLst>
                                  <p:childTnLst>
                                    <p:set>
                                      <p:cBhvr>
                                        <p:cTn id="66" dur="1" fill="hold">
                                          <p:stCondLst>
                                            <p:cond delay="0"/>
                                          </p:stCondLst>
                                        </p:cTn>
                                        <p:tgtEl>
                                          <p:spTgt spid="19">
                                            <p:txEl>
                                              <p:pRg st="8" end="8"/>
                                            </p:txEl>
                                          </p:spTgt>
                                        </p:tgtEl>
                                        <p:attrNameLst>
                                          <p:attrName>style.visibility</p:attrName>
                                        </p:attrNameLst>
                                      </p:cBhvr>
                                      <p:to>
                                        <p:strVal val="visible"/>
                                      </p:to>
                                    </p:set>
                                    <p:animEffect transition="in" filter="wipe(down)">
                                      <p:cBhvr>
                                        <p:cTn id="67" dur="500"/>
                                        <p:tgtEl>
                                          <p:spTgt spid="19">
                                            <p:txEl>
                                              <p:pRg st="8" end="8"/>
                                            </p:txEl>
                                          </p:spTgt>
                                        </p:tgtEl>
                                      </p:cBhvr>
                                    </p:animEffect>
                                  </p:childTnLst>
                                </p:cTn>
                              </p:par>
                            </p:childTnLst>
                          </p:cTn>
                        </p:par>
                        <p:par>
                          <p:cTn id="68" fill="hold">
                            <p:stCondLst>
                              <p:cond delay="1000"/>
                            </p:stCondLst>
                            <p:childTnLst>
                              <p:par>
                                <p:cTn id="69" presetID="10" presetClass="entr" presetSubtype="0" fill="hold" nodeType="afterEffect">
                                  <p:stCondLst>
                                    <p:cond delay="500"/>
                                  </p:stCondLst>
                                  <p:childTnLst>
                                    <p:set>
                                      <p:cBhvr>
                                        <p:cTn id="70" dur="1" fill="hold">
                                          <p:stCondLst>
                                            <p:cond delay="0"/>
                                          </p:stCondLst>
                                        </p:cTn>
                                        <p:tgtEl>
                                          <p:spTgt spid="20"/>
                                        </p:tgtEl>
                                        <p:attrNameLst>
                                          <p:attrName>style.visibility</p:attrName>
                                        </p:attrNameLst>
                                      </p:cBhvr>
                                      <p:to>
                                        <p:strVal val="visible"/>
                                      </p:to>
                                    </p:set>
                                    <p:animEffect transition="in" filter="fade">
                                      <p:cBhvr>
                                        <p:cTn id="71" dur="500"/>
                                        <p:tgtEl>
                                          <p:spTgt spid="20"/>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P spid="21" grpId="0"/>
      <p:bldP spid="24" grpId="0"/>
      <p:bldP spid="24"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253425"/>
            <a:ext cx="8890000" cy="584775"/>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Mutations and Signatures in Cancer</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4</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175286" y="1669971"/>
            <a:ext cx="8787727" cy="3816429"/>
          </a:xfrm>
          <a:prstGeom prst="rect">
            <a:avLst/>
          </a:prstGeom>
          <a:noFill/>
        </p:spPr>
        <p:txBody>
          <a:bodyPr wrap="none" rtlCol="0">
            <a:spAutoFit/>
          </a:bodyPr>
          <a:lstStyle/>
          <a:p>
            <a:pPr algn="ctr"/>
            <a:r>
              <a:rPr lang="en-US" sz="2200" dirty="0">
                <a:latin typeface="Arial" panose="020B0604020202020204" pitchFamily="34" charset="0"/>
                <a:cs typeface="Arial" panose="020B0604020202020204" pitchFamily="34" charset="0"/>
              </a:rPr>
              <a:t>Personalized Medicine and Computational Power</a:t>
            </a:r>
          </a:p>
          <a:p>
            <a:pPr algn="ctr"/>
            <a:r>
              <a:rPr lang="en-US" sz="2200" dirty="0">
                <a:latin typeface="Arial" panose="020B0604020202020204" pitchFamily="34" charset="0"/>
                <a:cs typeface="Arial" panose="020B0604020202020204" pitchFamily="34" charset="0"/>
              </a:rPr>
              <a:t>Gigantic Sequencing data-sets from numerous Biopsies </a:t>
            </a:r>
          </a:p>
          <a:p>
            <a:pPr algn="ctr"/>
            <a:endParaRPr lang="en-US" sz="2200" dirty="0">
              <a:latin typeface="Arial" panose="020B0604020202020204" pitchFamily="34" charset="0"/>
              <a:cs typeface="Arial" panose="020B0604020202020204" pitchFamily="34" charset="0"/>
            </a:endParaRPr>
          </a:p>
          <a:p>
            <a:pPr algn="ctr"/>
            <a:r>
              <a:rPr lang="en-US" sz="2200" dirty="0">
                <a:latin typeface="Arial" panose="020B0604020202020204" pitchFamily="34" charset="0"/>
                <a:cs typeface="Arial" panose="020B0604020202020204" pitchFamily="34" charset="0"/>
              </a:rPr>
              <a:t>~</a:t>
            </a:r>
            <a:r>
              <a:rPr lang="en-US" sz="2200" b="1" dirty="0">
                <a:latin typeface="Arial" panose="020B0604020202020204" pitchFamily="34" charset="0"/>
                <a:cs typeface="Arial" panose="020B0604020202020204" pitchFamily="34" charset="0"/>
              </a:rPr>
              <a:t>7 x 10</a:t>
            </a:r>
            <a:r>
              <a:rPr lang="en-US" sz="2200" b="1" baseline="30000" dirty="0">
                <a:latin typeface="Arial" panose="020B0604020202020204" pitchFamily="34" charset="0"/>
                <a:cs typeface="Arial" panose="020B0604020202020204" pitchFamily="34" charset="0"/>
              </a:rPr>
              <a:t>3</a:t>
            </a:r>
            <a:r>
              <a:rPr lang="en-US" sz="2200" b="1" dirty="0">
                <a:latin typeface="Arial" panose="020B0604020202020204" pitchFamily="34" charset="0"/>
                <a:cs typeface="Arial" panose="020B0604020202020204" pitchFamily="34" charset="0"/>
              </a:rPr>
              <a:t> tumors </a:t>
            </a:r>
            <a:r>
              <a:rPr lang="en-US" sz="2200" dirty="0">
                <a:latin typeface="Arial" panose="020B0604020202020204" pitchFamily="34" charset="0"/>
                <a:cs typeface="Arial" panose="020B0604020202020204" pitchFamily="34" charset="0"/>
              </a:rPr>
              <a:t>from </a:t>
            </a:r>
            <a:r>
              <a:rPr lang="en-US" sz="2200" b="1" dirty="0">
                <a:latin typeface="Arial" panose="020B0604020202020204" pitchFamily="34" charset="0"/>
                <a:cs typeface="Arial" panose="020B0604020202020204" pitchFamily="34" charset="0"/>
              </a:rPr>
              <a:t>30</a:t>
            </a:r>
            <a:r>
              <a:rPr lang="en-US" sz="2200" dirty="0">
                <a:latin typeface="Arial" panose="020B0604020202020204" pitchFamily="34" charset="0"/>
                <a:cs typeface="Arial" panose="020B0604020202020204" pitchFamily="34" charset="0"/>
              </a:rPr>
              <a:t> different classes (breast, lung, prostate…)</a:t>
            </a:r>
          </a:p>
          <a:p>
            <a:pPr algn="ctr"/>
            <a:r>
              <a:rPr lang="en-US" sz="2200" dirty="0">
                <a:latin typeface="Arial" panose="020B0604020202020204" pitchFamily="34" charset="0"/>
                <a:cs typeface="Arial" panose="020B0604020202020204" pitchFamily="34" charset="0"/>
              </a:rPr>
              <a:t> </a:t>
            </a:r>
          </a:p>
          <a:p>
            <a:pPr algn="ctr"/>
            <a:r>
              <a:rPr lang="en-US" sz="2200" dirty="0">
                <a:latin typeface="Arial" panose="020B0604020202020204" pitchFamily="34" charset="0"/>
                <a:cs typeface="Arial" panose="020B0604020202020204" pitchFamily="34" charset="0"/>
              </a:rPr>
              <a:t>Identification of </a:t>
            </a:r>
            <a:r>
              <a:rPr lang="en-US" sz="2200" b="1" dirty="0">
                <a:latin typeface="Arial" panose="020B0604020202020204" pitchFamily="34" charset="0"/>
                <a:cs typeface="Arial" panose="020B0604020202020204" pitchFamily="34" charset="0"/>
              </a:rPr>
              <a:t>~5 x 10</a:t>
            </a:r>
            <a:r>
              <a:rPr lang="en-US" sz="2200" b="1" baseline="30000" dirty="0">
                <a:latin typeface="Arial" panose="020B0604020202020204" pitchFamily="34" charset="0"/>
                <a:cs typeface="Arial" panose="020B0604020202020204" pitchFamily="34" charset="0"/>
              </a:rPr>
              <a:t>6</a:t>
            </a:r>
            <a:r>
              <a:rPr lang="en-US" sz="2200" b="1" dirty="0">
                <a:latin typeface="Arial" panose="020B0604020202020204" pitchFamily="34" charset="0"/>
                <a:cs typeface="Arial" panose="020B0604020202020204" pitchFamily="34" charset="0"/>
              </a:rPr>
              <a:t> substitutions</a:t>
            </a:r>
          </a:p>
          <a:p>
            <a:pPr algn="ctr"/>
            <a:r>
              <a:rPr lang="en-US" sz="2200" i="1" dirty="0">
                <a:latin typeface="Arial" panose="020B0604020202020204" pitchFamily="34" charset="0"/>
                <a:cs typeface="Arial" panose="020B0604020202020204" pitchFamily="34" charset="0"/>
              </a:rPr>
              <a:t>compared to Normal Healthy surrounding tissues</a:t>
            </a:r>
          </a:p>
          <a:p>
            <a:pPr algn="ctr"/>
            <a:r>
              <a:rPr lang="en-US" sz="2200" dirty="0">
                <a:latin typeface="Arial" panose="020B0604020202020204" pitchFamily="34" charset="0"/>
                <a:cs typeface="Arial" panose="020B0604020202020204" pitchFamily="34" charset="0"/>
              </a:rPr>
              <a:t>High Variability within different Cancer Classes</a:t>
            </a:r>
          </a:p>
          <a:p>
            <a:pPr algn="ctr"/>
            <a:endParaRPr lang="en-US" sz="2200" dirty="0">
              <a:latin typeface="Arial" panose="020B0604020202020204" pitchFamily="34" charset="0"/>
              <a:cs typeface="Arial" panose="020B0604020202020204" pitchFamily="34" charset="0"/>
            </a:endParaRPr>
          </a:p>
          <a:p>
            <a:pPr algn="ctr"/>
            <a:r>
              <a:rPr lang="en-US" sz="2200" b="1" dirty="0">
                <a:latin typeface="Arial" panose="020B0604020202020204" pitchFamily="34" charset="0"/>
                <a:cs typeface="Arial" panose="020B0604020202020204" pitchFamily="34" charset="0"/>
              </a:rPr>
              <a:t>Correlation</a:t>
            </a:r>
            <a:r>
              <a:rPr lang="en-US" sz="2200" dirty="0">
                <a:latin typeface="Arial" panose="020B0604020202020204" pitchFamily="34" charset="0"/>
                <a:cs typeface="Arial" panose="020B0604020202020204" pitchFamily="34" charset="0"/>
              </a:rPr>
              <a:t>, </a:t>
            </a:r>
            <a:r>
              <a:rPr lang="en-US" sz="2200" b="1" dirty="0">
                <a:latin typeface="Arial" panose="020B0604020202020204" pitchFamily="34" charset="0"/>
                <a:cs typeface="Arial" panose="020B0604020202020204" pitchFamily="34" charset="0"/>
              </a:rPr>
              <a:t>Signatures</a:t>
            </a:r>
            <a:r>
              <a:rPr lang="en-US" sz="2200" dirty="0">
                <a:latin typeface="Arial" panose="020B0604020202020204" pitchFamily="34" charset="0"/>
                <a:cs typeface="Arial" panose="020B0604020202020204" pitchFamily="34" charset="0"/>
              </a:rPr>
              <a:t>, </a:t>
            </a:r>
            <a:r>
              <a:rPr lang="en-US" sz="2200" b="1" dirty="0">
                <a:latin typeface="Arial" panose="020B0604020202020204" pitchFamily="34" charset="0"/>
                <a:cs typeface="Arial" panose="020B0604020202020204" pitchFamily="34" charset="0"/>
              </a:rPr>
              <a:t>Understand</a:t>
            </a:r>
          </a:p>
          <a:p>
            <a:pPr algn="ctr"/>
            <a:r>
              <a:rPr lang="en-US" sz="2200" dirty="0">
                <a:latin typeface="Arial" panose="020B0604020202020204" pitchFamily="34" charset="0"/>
                <a:cs typeface="Arial" panose="020B0604020202020204" pitchFamily="34" charset="0"/>
              </a:rPr>
              <a:t>→ </a:t>
            </a:r>
            <a:r>
              <a:rPr lang="en-US" sz="2200" dirty="0">
                <a:solidFill>
                  <a:srgbClr val="FF0000"/>
                </a:solidFill>
                <a:latin typeface="Arial" panose="020B0604020202020204" pitchFamily="34" charset="0"/>
                <a:cs typeface="Arial" panose="020B0604020202020204" pitchFamily="34" charset="0"/>
              </a:rPr>
              <a:t>Better CONTROL of Cancer</a:t>
            </a:r>
          </a:p>
        </p:txBody>
      </p:sp>
    </p:spTree>
    <p:extLst>
      <p:ext uri="{BB962C8B-B14F-4D97-AF65-F5344CB8AC3E}">
        <p14:creationId xmlns:p14="http://schemas.microsoft.com/office/powerpoint/2010/main" val="1082679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wipe(down)">
                                      <p:cBhvr>
                                        <p:cTn id="10" dur="500"/>
                                        <p:tgtEl>
                                          <p:spTgt spid="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animEffect transition="in" filter="wipe(down)">
                                      <p:cBhvr>
                                        <p:cTn id="15" dur="500"/>
                                        <p:tgtEl>
                                          <p:spTgt spid="2">
                                            <p:txEl>
                                              <p:pRg st="3" end="3"/>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2">
                                            <p:txEl>
                                              <p:pRg st="4" end="4"/>
                                            </p:txEl>
                                          </p:spTgt>
                                        </p:tgtEl>
                                        <p:attrNameLst>
                                          <p:attrName>style.visibility</p:attrName>
                                        </p:attrNameLst>
                                      </p:cBhvr>
                                      <p:to>
                                        <p:strVal val="visible"/>
                                      </p:to>
                                    </p:set>
                                    <p:animEffect transition="in" filter="wipe(down)">
                                      <p:cBhvr>
                                        <p:cTn id="18" dur="500"/>
                                        <p:tgtEl>
                                          <p:spTgt spid="2">
                                            <p:txEl>
                                              <p:pRg st="4" end="4"/>
                                            </p:txEl>
                                          </p:spTgt>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animEffect transition="in" filter="wipe(down)">
                                      <p:cBhvr>
                                        <p:cTn id="21" dur="500"/>
                                        <p:tgtEl>
                                          <p:spTgt spid="2">
                                            <p:txEl>
                                              <p:pRg st="5" end="5"/>
                                            </p:txEl>
                                          </p:spTgt>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2">
                                            <p:txEl>
                                              <p:pRg st="6" end="6"/>
                                            </p:txEl>
                                          </p:spTgt>
                                        </p:tgtEl>
                                        <p:attrNameLst>
                                          <p:attrName>style.visibility</p:attrName>
                                        </p:attrNameLst>
                                      </p:cBhvr>
                                      <p:to>
                                        <p:strVal val="visible"/>
                                      </p:to>
                                    </p:set>
                                    <p:animEffect transition="in" filter="wipe(down)">
                                      <p:cBhvr>
                                        <p:cTn id="24" dur="500"/>
                                        <p:tgtEl>
                                          <p:spTgt spid="2">
                                            <p:txEl>
                                              <p:pRg st="6" end="6"/>
                                            </p:txEl>
                                          </p:spTgt>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animEffect transition="in" filter="wipe(down)">
                                      <p:cBhvr>
                                        <p:cTn id="27" dur="500"/>
                                        <p:tgtEl>
                                          <p:spTgt spid="2">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2">
                                            <p:txEl>
                                              <p:pRg st="9" end="9"/>
                                            </p:txEl>
                                          </p:spTgt>
                                        </p:tgtEl>
                                        <p:attrNameLst>
                                          <p:attrName>style.visibility</p:attrName>
                                        </p:attrNameLst>
                                      </p:cBhvr>
                                      <p:to>
                                        <p:strVal val="visible"/>
                                      </p:to>
                                    </p:set>
                                    <p:animEffect transition="in" filter="wipe(down)">
                                      <p:cBhvr>
                                        <p:cTn id="32" dur="500"/>
                                        <p:tgtEl>
                                          <p:spTgt spid="2">
                                            <p:txEl>
                                              <p:pRg st="9" end="9"/>
                                            </p:txEl>
                                          </p:spTgt>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animEffect transition="in" filter="wipe(down)">
                                      <p:cBhvr>
                                        <p:cTn id="35" dur="500"/>
                                        <p:tgtEl>
                                          <p:spTgt spid="2">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581400" y="3810000"/>
            <a:ext cx="5020052" cy="2452048"/>
            <a:chOff x="4014716" y="1317248"/>
            <a:chExt cx="5020052" cy="2452048"/>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14716" y="1330896"/>
              <a:ext cx="4876800" cy="2438400"/>
            </a:xfrm>
            <a:prstGeom prst="rect">
              <a:avLst/>
            </a:prstGeom>
          </p:spPr>
        </p:pic>
        <p:sp>
          <p:nvSpPr>
            <p:cNvPr id="4" name="TextBox 3"/>
            <p:cNvSpPr txBox="1"/>
            <p:nvPr/>
          </p:nvSpPr>
          <p:spPr>
            <a:xfrm>
              <a:off x="8058219" y="1317248"/>
              <a:ext cx="976549" cy="276999"/>
            </a:xfrm>
            <a:prstGeom prst="rect">
              <a:avLst/>
            </a:prstGeom>
            <a:noFill/>
          </p:spPr>
          <p:txBody>
            <a:bodyPr wrap="none" rtlCol="0">
              <a:spAutoFit/>
            </a:bodyPr>
            <a:lstStyle/>
            <a:p>
              <a:r>
                <a:rPr lang="en-US" sz="1200" i="1" dirty="0">
                  <a:latin typeface="Arial" panose="020B0604020202020204" pitchFamily="34" charset="0"/>
                  <a:cs typeface="Arial" panose="020B0604020202020204" pitchFamily="34" charset="0"/>
                </a:rPr>
                <a:t>pediaa.com</a:t>
              </a:r>
            </a:p>
          </p:txBody>
        </p:sp>
      </p:grpSp>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0"/>
            <a:ext cx="8890000" cy="1077218"/>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Setting up an Alphabet to</a:t>
            </a:r>
          </a:p>
          <a:p>
            <a:r>
              <a:rPr lang="en-US" sz="3200" b="1" dirty="0">
                <a:solidFill>
                  <a:schemeClr val="bg1"/>
                </a:solidFill>
                <a:latin typeface="Arial" panose="020B0604020202020204" pitchFamily="34" charset="0"/>
                <a:cs typeface="Arial" panose="020B0604020202020204" pitchFamily="34" charset="0"/>
              </a:rPr>
              <a:t>Read and Understand Mutations</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5</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914400" y="1533942"/>
            <a:ext cx="4009174" cy="2123658"/>
          </a:xfrm>
          <a:prstGeom prst="rect">
            <a:avLst/>
          </a:prstGeom>
          <a:noFill/>
        </p:spPr>
        <p:txBody>
          <a:bodyPr wrap="none" rtlCol="0">
            <a:spAutoFit/>
          </a:bodyPr>
          <a:lstStyle/>
          <a:p>
            <a:pPr algn="ctr"/>
            <a:r>
              <a:rPr lang="en-US" sz="2200" dirty="0">
                <a:latin typeface="Arial" panose="020B0604020202020204" pitchFamily="34" charset="0"/>
                <a:cs typeface="Arial" panose="020B0604020202020204" pitchFamily="34" charset="0"/>
              </a:rPr>
              <a:t>A base-6 SIMPLE Alphabet</a:t>
            </a:r>
          </a:p>
          <a:p>
            <a:pPr algn="ctr"/>
            <a:endParaRPr lang="en-US" sz="2200" dirty="0">
              <a:latin typeface="Arial" panose="020B0604020202020204" pitchFamily="34" charset="0"/>
              <a:cs typeface="Arial" panose="020B0604020202020204" pitchFamily="34" charset="0"/>
            </a:endParaRPr>
          </a:p>
          <a:p>
            <a:pPr algn="ctr"/>
            <a:r>
              <a:rPr lang="en-US" sz="2200" dirty="0">
                <a:latin typeface="Arial" panose="020B0604020202020204" pitchFamily="34" charset="0"/>
                <a:cs typeface="Arial" panose="020B0604020202020204" pitchFamily="34" charset="0"/>
              </a:rPr>
              <a:t>C→A, C→G, C→T</a:t>
            </a:r>
          </a:p>
          <a:p>
            <a:pPr algn="ctr"/>
            <a:r>
              <a:rPr lang="en-US" sz="2200" dirty="0">
                <a:latin typeface="Arial" panose="020B0604020202020204" pitchFamily="34" charset="0"/>
                <a:cs typeface="Arial" panose="020B0604020202020204" pitchFamily="34" charset="0"/>
              </a:rPr>
              <a:t>T→A, T→G, T→C</a:t>
            </a:r>
          </a:p>
          <a:p>
            <a:pPr algn="ctr"/>
            <a:endParaRPr lang="en-US" sz="2200" dirty="0">
              <a:latin typeface="Arial" panose="020B0604020202020204" pitchFamily="34" charset="0"/>
              <a:cs typeface="Arial" panose="020B0604020202020204" pitchFamily="34" charset="0"/>
            </a:endParaRPr>
          </a:p>
          <a:p>
            <a:pPr algn="ctr"/>
            <a:r>
              <a:rPr lang="en-US" sz="2200" b="1" dirty="0">
                <a:solidFill>
                  <a:srgbClr val="FF0000"/>
                </a:solidFill>
                <a:latin typeface="Arial" panose="020B0604020202020204" pitchFamily="34" charset="0"/>
                <a:cs typeface="Arial" panose="020B0604020202020204" pitchFamily="34" charset="0"/>
              </a:rPr>
              <a:t>TOO SIMPLE </a:t>
            </a:r>
            <a:r>
              <a:rPr lang="en-US" sz="2200" dirty="0">
                <a:latin typeface="Arial" panose="020B0604020202020204" pitchFamily="34" charset="0"/>
                <a:cs typeface="Arial" panose="020B0604020202020204" pitchFamily="34" charset="0"/>
              </a:rPr>
              <a:t>(</a:t>
            </a:r>
            <a:r>
              <a:rPr lang="en-US" sz="2200" i="1" dirty="0">
                <a:latin typeface="Arial" panose="020B0604020202020204" pitchFamily="34" charset="0"/>
                <a:cs typeface="Arial" panose="020B0604020202020204" pitchFamily="34" charset="0"/>
              </a:rPr>
              <a:t>low correlation</a:t>
            </a:r>
            <a:r>
              <a:rPr lang="en-US" sz="22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43714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00"/>
                                        <p:tgtEl>
                                          <p:spTgt spid="2">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
                                            <p:txEl>
                                              <p:pRg st="2" end="2"/>
                                            </p:txEl>
                                          </p:spTgt>
                                        </p:tgtEl>
                                        <p:attrNameLst>
                                          <p:attrName>style.visibility</p:attrName>
                                        </p:attrNameLst>
                                      </p:cBhvr>
                                      <p:to>
                                        <p:strVal val="visible"/>
                                      </p:to>
                                    </p:set>
                                    <p:animEffect transition="in" filter="wipe(down)">
                                      <p:cBhvr>
                                        <p:cTn id="10" dur="500"/>
                                        <p:tgtEl>
                                          <p:spTgt spid="2">
                                            <p:txEl>
                                              <p:pRg st="2" end="2"/>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animEffect transition="in" filter="wipe(down)">
                                      <p:cBhvr>
                                        <p:cTn id="13" dur="500"/>
                                        <p:tgtEl>
                                          <p:spTgt spid="2">
                                            <p:txEl>
                                              <p:pRg st="3" end="3"/>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2">
                                            <p:txEl>
                                              <p:pRg st="5" end="5"/>
                                            </p:txEl>
                                          </p:spTgt>
                                        </p:tgtEl>
                                        <p:attrNameLst>
                                          <p:attrName>style.visibility</p:attrName>
                                        </p:attrNameLst>
                                      </p:cBhvr>
                                      <p:to>
                                        <p:strVal val="visible"/>
                                      </p:to>
                                    </p:set>
                                    <p:animEffect transition="in" filter="wipe(down)">
                                      <p:cBhvr>
                                        <p:cTn id="16" dur="500"/>
                                        <p:tgtEl>
                                          <p:spTgt spid="2">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allAtOnce"/>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1066800"/>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j-lt"/>
              <a:cs typeface="Arial" pitchFamily="34" charset="0"/>
            </a:endParaRPr>
          </a:p>
        </p:txBody>
      </p:sp>
      <p:sp>
        <p:nvSpPr>
          <p:cNvPr id="6" name="TextBox 5"/>
          <p:cNvSpPr txBox="1"/>
          <p:nvPr/>
        </p:nvSpPr>
        <p:spPr>
          <a:xfrm>
            <a:off x="25400" y="0"/>
            <a:ext cx="8890000" cy="1077218"/>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Setting up an Alphabet to</a:t>
            </a:r>
          </a:p>
          <a:p>
            <a:r>
              <a:rPr lang="en-US" sz="3200" b="1" dirty="0">
                <a:solidFill>
                  <a:schemeClr val="bg1"/>
                </a:solidFill>
                <a:latin typeface="Arial" panose="020B0604020202020204" pitchFamily="34" charset="0"/>
                <a:cs typeface="Arial" panose="020B0604020202020204" pitchFamily="34" charset="0"/>
              </a:rPr>
              <a:t>Read and Understand Mutations</a:t>
            </a:r>
          </a:p>
        </p:txBody>
      </p:sp>
      <p:sp>
        <p:nvSpPr>
          <p:cNvPr id="25" name="Slide Number Placeholder 6"/>
          <p:cNvSpPr>
            <a:spLocks noGrp="1"/>
          </p:cNvSpPr>
          <p:nvPr>
            <p:ph type="sldNum" sz="quarter" idx="12"/>
          </p:nvPr>
        </p:nvSpPr>
        <p:spPr>
          <a:xfrm>
            <a:off x="7159724" y="256599"/>
            <a:ext cx="917476" cy="517525"/>
          </a:xfrm>
        </p:spPr>
        <p:txBody>
          <a:bodyPr/>
          <a:lstStyle/>
          <a:p>
            <a:r>
              <a:rPr lang="en-US" sz="3600" b="1" i="1" dirty="0">
                <a:solidFill>
                  <a:schemeClr val="bg1"/>
                </a:solidFill>
                <a:latin typeface="Arial" panose="020B0604020202020204" pitchFamily="34" charset="0"/>
                <a:cs typeface="Arial" panose="020B0604020202020204" pitchFamily="34" charset="0"/>
              </a:rPr>
              <a:t>6</a:t>
            </a:r>
          </a:p>
        </p:txBody>
      </p:sp>
      <p:sp>
        <p:nvSpPr>
          <p:cNvPr id="26" name="Rectangle 25"/>
          <p:cNvSpPr/>
          <p:nvPr/>
        </p:nvSpPr>
        <p:spPr>
          <a:xfrm>
            <a:off x="7239000" y="-152399"/>
            <a:ext cx="91440" cy="990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1576415" y="1447800"/>
            <a:ext cx="6000361" cy="1446550"/>
          </a:xfrm>
          <a:prstGeom prst="rect">
            <a:avLst/>
          </a:prstGeom>
          <a:noFill/>
        </p:spPr>
        <p:txBody>
          <a:bodyPr wrap="none" rtlCol="0">
            <a:spAutoFit/>
          </a:bodyPr>
          <a:lstStyle/>
          <a:p>
            <a:pPr algn="ctr"/>
            <a:r>
              <a:rPr lang="en-US" sz="2200" dirty="0">
                <a:latin typeface="Arial" panose="020B0604020202020204" pitchFamily="34" charset="0"/>
                <a:cs typeface="Arial" panose="020B0604020202020204" pitchFamily="34" charset="0"/>
              </a:rPr>
              <a:t>Add INFO from surrounding BASES (5’ and 3’)</a:t>
            </a:r>
          </a:p>
          <a:p>
            <a:pPr algn="ctr"/>
            <a:endParaRPr lang="en-US" sz="2200" dirty="0">
              <a:latin typeface="Arial" panose="020B0604020202020204" pitchFamily="34" charset="0"/>
              <a:cs typeface="Arial" panose="020B0604020202020204" pitchFamily="34" charset="0"/>
            </a:endParaRPr>
          </a:p>
          <a:p>
            <a:pPr algn="ctr"/>
            <a:r>
              <a:rPr lang="en-US" sz="2200" i="1" dirty="0">
                <a:latin typeface="Arial" panose="020B0604020202020204" pitchFamily="34" charset="0"/>
                <a:cs typeface="Arial" panose="020B0604020202020204" pitchFamily="34" charset="0"/>
              </a:rPr>
              <a:t>5’X</a:t>
            </a:r>
            <a:r>
              <a:rPr lang="en-US" sz="2200" dirty="0">
                <a:latin typeface="Arial" panose="020B0604020202020204" pitchFamily="34" charset="0"/>
                <a:cs typeface="Arial" panose="020B0604020202020204" pitchFamily="34" charset="0"/>
              </a:rPr>
              <a:t>p “</a:t>
            </a:r>
            <a:r>
              <a:rPr lang="en-US" sz="2200" b="1" dirty="0">
                <a:latin typeface="Arial" panose="020B0604020202020204" pitchFamily="34" charset="0"/>
                <a:cs typeface="Arial" panose="020B0604020202020204" pitchFamily="34" charset="0"/>
              </a:rPr>
              <a:t>C</a:t>
            </a:r>
            <a:r>
              <a:rPr lang="en-US" sz="2200" dirty="0">
                <a:latin typeface="Arial" panose="020B0604020202020204" pitchFamily="34" charset="0"/>
                <a:cs typeface="Arial" panose="020B0604020202020204" pitchFamily="34" charset="0"/>
              </a:rPr>
              <a:t>” p</a:t>
            </a:r>
            <a:r>
              <a:rPr lang="en-US" sz="2200" i="1" dirty="0">
                <a:latin typeface="Arial" panose="020B0604020202020204" pitchFamily="34" charset="0"/>
                <a:cs typeface="Arial" panose="020B0604020202020204" pitchFamily="34" charset="0"/>
              </a:rPr>
              <a:t>Y3’</a:t>
            </a:r>
          </a:p>
          <a:p>
            <a:pPr algn="ctr"/>
            <a:r>
              <a:rPr lang="en-US" sz="2200" b="1" dirty="0">
                <a:solidFill>
                  <a:srgbClr val="FF0000"/>
                </a:solidFill>
                <a:latin typeface="Arial" panose="020B0604020202020204" pitchFamily="34" charset="0"/>
                <a:cs typeface="Arial" panose="020B0604020202020204" pitchFamily="34" charset="0"/>
              </a:rPr>
              <a:t>More elaborate </a:t>
            </a:r>
            <a:r>
              <a:rPr lang="en-US" sz="2200" dirty="0">
                <a:latin typeface="Arial" panose="020B0604020202020204" pitchFamily="34" charset="0"/>
                <a:cs typeface="Arial" panose="020B0604020202020204" pitchFamily="34" charset="0"/>
              </a:rPr>
              <a:t>with 4*6*4 = </a:t>
            </a:r>
            <a:r>
              <a:rPr lang="en-US" sz="2200" dirty="0">
                <a:solidFill>
                  <a:srgbClr val="FF0000"/>
                </a:solidFill>
                <a:latin typeface="Arial" panose="020B0604020202020204" pitchFamily="34" charset="0"/>
                <a:cs typeface="Arial" panose="020B0604020202020204" pitchFamily="34" charset="0"/>
              </a:rPr>
              <a:t>96 combinations </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45" y="3429000"/>
            <a:ext cx="8763000" cy="2073304"/>
          </a:xfrm>
          <a:prstGeom prst="rect">
            <a:avLst/>
          </a:prstGeom>
        </p:spPr>
      </p:pic>
      <p:sp>
        <p:nvSpPr>
          <p:cNvPr id="12" name="TextBox 11"/>
          <p:cNvSpPr txBox="1"/>
          <p:nvPr/>
        </p:nvSpPr>
        <p:spPr>
          <a:xfrm>
            <a:off x="609692" y="5859959"/>
            <a:ext cx="8000908" cy="769441"/>
          </a:xfrm>
          <a:prstGeom prst="rect">
            <a:avLst/>
          </a:prstGeom>
          <a:noFill/>
        </p:spPr>
        <p:txBody>
          <a:bodyPr wrap="none" rtlCol="0">
            <a:spAutoFit/>
          </a:bodyPr>
          <a:lstStyle/>
          <a:p>
            <a:pPr algn="ctr"/>
            <a:r>
              <a:rPr lang="en-US" sz="2200" dirty="0">
                <a:latin typeface="Arial" panose="020B0604020202020204" pitchFamily="34" charset="0"/>
                <a:cs typeface="Arial" panose="020B0604020202020204" pitchFamily="34" charset="0"/>
              </a:rPr>
              <a:t>Each signature has a very </a:t>
            </a:r>
            <a:r>
              <a:rPr lang="en-US" sz="2200" b="1" u="sng" dirty="0">
                <a:latin typeface="Arial" panose="020B0604020202020204" pitchFamily="34" charset="0"/>
                <a:cs typeface="Arial" panose="020B0604020202020204" pitchFamily="34" charset="0"/>
              </a:rPr>
              <a:t>unique</a:t>
            </a:r>
            <a:r>
              <a:rPr lang="en-US" sz="2200" dirty="0">
                <a:latin typeface="Arial" panose="020B0604020202020204" pitchFamily="34" charset="0"/>
                <a:cs typeface="Arial" panose="020B0604020202020204" pitchFamily="34" charset="0"/>
              </a:rPr>
              <a:t> </a:t>
            </a:r>
            <a:r>
              <a:rPr lang="en-US" sz="2200" dirty="0">
                <a:solidFill>
                  <a:srgbClr val="FF0000"/>
                </a:solidFill>
                <a:latin typeface="Arial" panose="020B0604020202020204" pitchFamily="34" charset="0"/>
                <a:cs typeface="Arial" panose="020B0604020202020204" pitchFamily="34" charset="0"/>
              </a:rPr>
              <a:t>Probability Density Function</a:t>
            </a:r>
          </a:p>
          <a:p>
            <a:pPr algn="ctr"/>
            <a:r>
              <a:rPr lang="en-US" sz="2200" b="1" dirty="0">
                <a:latin typeface="Arial" panose="020B0604020202020204" pitchFamily="34" charset="0"/>
                <a:cs typeface="Arial" panose="020B0604020202020204" pitchFamily="34" charset="0"/>
              </a:rPr>
              <a:t>Finger Print</a:t>
            </a:r>
            <a:endParaRPr lang="en-US" sz="2200" b="1"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51970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wipe(down)">
                                      <p:cBhvr>
                                        <p:cTn id="7" dur="500"/>
                                        <p:tgtEl>
                                          <p:spTgt spid="10">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xEl>
                                              <p:pRg st="2" end="2"/>
                                            </p:txEl>
                                          </p:spTgt>
                                        </p:tgtEl>
                                        <p:attrNameLst>
                                          <p:attrName>style.visibility</p:attrName>
                                        </p:attrNameLst>
                                      </p:cBhvr>
                                      <p:to>
                                        <p:strVal val="visible"/>
                                      </p:to>
                                    </p:set>
                                    <p:animEffect transition="in" filter="wipe(down)">
                                      <p:cBhvr>
                                        <p:cTn id="10" dur="500"/>
                                        <p:tgtEl>
                                          <p:spTgt spid="10">
                                            <p:txEl>
                                              <p:pRg st="2" end="2"/>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
                                            <p:txEl>
                                              <p:pRg st="3" end="3"/>
                                            </p:txEl>
                                          </p:spTgt>
                                        </p:tgtEl>
                                        <p:attrNameLst>
                                          <p:attrName>style.visibility</p:attrName>
                                        </p:attrNameLst>
                                      </p:cBhvr>
                                      <p:to>
                                        <p:strVal val="visible"/>
                                      </p:to>
                                    </p:set>
                                    <p:animEffect transition="in" filter="wipe(down)">
                                      <p:cBhvr>
                                        <p:cTn id="13" dur="500"/>
                                        <p:tgtEl>
                                          <p:spTgt spid="10">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wipe(down)">
                                      <p:cBhvr>
                                        <p:cTn id="23" dur="500"/>
                                        <p:tgtEl>
                                          <p:spTgt spid="12">
                                            <p:txEl>
                                              <p:pRg st="0" end="0"/>
                                            </p:txEl>
                                          </p:spTgt>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2">
                                            <p:txEl>
                                              <p:pRg st="1" end="1"/>
                                            </p:txEl>
                                          </p:spTgt>
                                        </p:tgtEl>
                                        <p:attrNameLst>
                                          <p:attrName>style.visibility</p:attrName>
                                        </p:attrNameLst>
                                      </p:cBhvr>
                                      <p:to>
                                        <p:strVal val="visible"/>
                                      </p:to>
                                    </p:set>
                                    <p:animEffect transition="in" filter="wipe(down)">
                                      <p:cBhvr>
                                        <p:cTn id="26"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allAtOnce"/>
      <p:bldP spid="12" grpId="0" uiExpand="1" build="allAtOnce"/>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6917</TotalTime>
  <Words>2328</Words>
  <Application>Microsoft Office PowerPoint</Application>
  <PresentationFormat>On-screen Show (4:3)</PresentationFormat>
  <Paragraphs>236</Paragraphs>
  <Slides>27</Slides>
  <Notes>17</Notes>
  <HiddenSlides>4</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Lora</vt:lpstr>
      <vt:lpstr>Arial</vt:lpstr>
      <vt:lpstr>Calibri</vt:lpstr>
      <vt:lpstr>Symbol</vt:lpstr>
      <vt:lpstr>Office Theme</vt:lpstr>
      <vt:lpstr>PowerPoint Presentation</vt:lpstr>
      <vt:lpstr>Authors / Funding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Columbia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Emmanuel Burgos</dc:creator>
  <cp:lastModifiedBy>S L</cp:lastModifiedBy>
  <cp:revision>273</cp:revision>
  <cp:lastPrinted>2017-11-08T14:44:03Z</cp:lastPrinted>
  <dcterms:created xsi:type="dcterms:W3CDTF">2017-04-22T20:23:44Z</dcterms:created>
  <dcterms:modified xsi:type="dcterms:W3CDTF">2018-11-05T17:19:36Z</dcterms:modified>
</cp:coreProperties>
</file>

<file path=docProps/thumbnail.jpeg>
</file>